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4" r:id="rId4"/>
    <p:sldId id="260" r:id="rId5"/>
    <p:sldId id="257" r:id="rId6"/>
    <p:sldId id="258" r:id="rId7"/>
    <p:sldId id="259" r:id="rId8"/>
    <p:sldId id="262" r:id="rId9"/>
    <p:sldId id="263" r:id="rId10"/>
    <p:sldId id="265" r:id="rId11"/>
    <p:sldId id="27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8" r:id="rId23"/>
    <p:sldId id="277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943" y="489397"/>
            <a:ext cx="11037195" cy="239212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</a:t>
            </a:r>
            <a:r>
              <a:rPr lang="pl-PL" sz="2200" dirty="0" smtClean="0"/>
              <a:t>ZESPÓŁ SZKÓŁ IM. GEN. WŁADYSŁAWA SIKORSKIEGO W Rudniku nad sanem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>                 </a:t>
            </a:r>
            <a:r>
              <a:rPr lang="pl-PL" dirty="0" smtClean="0"/>
              <a:t>WYCHOWANIE</a:t>
            </a:r>
            <a:br>
              <a:rPr lang="pl-PL" dirty="0" smtClean="0"/>
            </a:br>
            <a:r>
              <a:rPr lang="pl-PL" dirty="0" smtClean="0"/>
              <a:t>                       I PROFILAKTYKA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7127" y="3309871"/>
            <a:ext cx="10844011" cy="238259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sz="16000" b="1" dirty="0">
                <a:solidFill>
                  <a:srgbClr val="FF0000"/>
                </a:solidFill>
              </a:rPr>
              <a:t>Światowy Dzień AIDS</a:t>
            </a:r>
            <a:endParaRPr lang="pl-PL" sz="160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01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7026" y="954856"/>
            <a:ext cx="1106295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Jak </a:t>
            </a:r>
            <a:r>
              <a:rPr lang="pl-PL" sz="4800" b="1" dirty="0">
                <a:solidFill>
                  <a:schemeClr val="accent1"/>
                </a:solidFill>
                <a:latin typeface="Arial" panose="020B0604020202020204" pitchFamily="34" charset="0"/>
              </a:rPr>
              <a:t>nie </a:t>
            </a:r>
            <a:r>
              <a:rPr lang="pl-PL" sz="48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można </a:t>
            </a:r>
            <a:r>
              <a:rPr lang="pl-PL" sz="4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zakazić się HIV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4000" dirty="0" smtClean="0"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Arial" panose="020B0604020202020204" pitchFamily="34" charset="0"/>
              </a:rPr>
              <a:t>nie można </a:t>
            </a:r>
            <a:r>
              <a:rPr lang="pl-PL" sz="4000" dirty="0">
                <a:latin typeface="Arial" panose="020B0604020202020204" pitchFamily="34" charset="0"/>
              </a:rPr>
              <a:t>zakazić </a:t>
            </a:r>
            <a:r>
              <a:rPr lang="pl-PL" sz="4000" dirty="0" smtClean="0">
                <a:latin typeface="Arial" panose="020B0604020202020204" pitchFamily="34" charset="0"/>
              </a:rPr>
              <a:t>się przez przeziębienie </a:t>
            </a:r>
            <a:r>
              <a:rPr lang="pl-PL" sz="4000" dirty="0">
                <a:latin typeface="Arial" panose="020B0604020202020204" pitchFamily="34" charset="0"/>
              </a:rPr>
              <a:t>lub </a:t>
            </a:r>
            <a:r>
              <a:rPr lang="pl-PL" sz="4000" dirty="0" smtClean="0">
                <a:latin typeface="Arial" panose="020B0604020202020204" pitchFamily="34" charset="0"/>
              </a:rPr>
              <a:t>grypę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Arial" panose="020B0604020202020204" pitchFamily="34" charset="0"/>
              </a:rPr>
              <a:t>HIV nie </a:t>
            </a:r>
            <a:r>
              <a:rPr lang="pl-PL" sz="4000" dirty="0">
                <a:latin typeface="Arial" panose="020B0604020202020204" pitchFamily="34" charset="0"/>
              </a:rPr>
              <a:t>przenosi się również </a:t>
            </a:r>
            <a:r>
              <a:rPr lang="pl-PL" sz="4000" dirty="0" smtClean="0">
                <a:latin typeface="Arial" panose="020B0604020202020204" pitchFamily="34" charset="0"/>
              </a:rPr>
              <a:t>poprzez </a:t>
            </a:r>
            <a:r>
              <a:rPr lang="pl-PL" sz="4000" dirty="0">
                <a:latin typeface="Arial" panose="020B0604020202020204" pitchFamily="34" charset="0"/>
              </a:rPr>
              <a:t>kaszel </a:t>
            </a:r>
            <a:r>
              <a:rPr lang="pl-PL" sz="4000" dirty="0" smtClean="0">
                <a:latin typeface="Arial" panose="020B0604020202020204" pitchFamily="34" charset="0"/>
              </a:rPr>
              <a:t>czy kichanie</a:t>
            </a:r>
            <a:endParaRPr lang="pl-PL" sz="4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51" y="4365938"/>
            <a:ext cx="3550880" cy="2368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2379">
            <a:off x="5365934" y="4882339"/>
            <a:ext cx="1335635" cy="133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56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10" y="90152"/>
            <a:ext cx="8817734" cy="661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712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71" y="2810812"/>
            <a:ext cx="6666751" cy="3448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393">
            <a:off x="740425" y="412095"/>
            <a:ext cx="4612582" cy="2969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6" y="408232"/>
            <a:ext cx="3684432" cy="2057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412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3792" y="613257"/>
            <a:ext cx="1105007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dirty="0">
                <a:solidFill>
                  <a:schemeClr val="accent1"/>
                </a:solidFill>
                <a:latin typeface="Arial" panose="020B0604020202020204" pitchFamily="34" charset="0"/>
              </a:rPr>
              <a:t>HIV</a:t>
            </a:r>
            <a:r>
              <a:rPr lang="pl-PL" sz="72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●</a:t>
            </a:r>
          </a:p>
          <a:p>
            <a:endParaRPr lang="pl-PL" sz="2800" dirty="0" smtClean="0">
              <a:latin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</a:rPr>
              <a:t>●Zakażenia </a:t>
            </a:r>
            <a:r>
              <a:rPr lang="pl-PL" sz="2800" dirty="0">
                <a:latin typeface="Arial" panose="020B0604020202020204" pitchFamily="34" charset="0"/>
              </a:rPr>
              <a:t>HIV nie da się </a:t>
            </a:r>
            <a:r>
              <a:rPr lang="pl-PL" sz="2800" dirty="0" smtClean="0">
                <a:latin typeface="Arial" panose="020B0604020202020204" pitchFamily="34" charset="0"/>
              </a:rPr>
              <a:t>wyleczyć, ani usunąć </a:t>
            </a:r>
            <a:r>
              <a:rPr lang="pl-PL" sz="2800" dirty="0">
                <a:latin typeface="Arial" panose="020B0604020202020204" pitchFamily="34" charset="0"/>
              </a:rPr>
              <a:t>z organizmu, </a:t>
            </a:r>
            <a:r>
              <a:rPr lang="pl-PL" sz="2800" dirty="0" smtClean="0">
                <a:latin typeface="Arial" panose="020B0604020202020204" pitchFamily="34" charset="0"/>
              </a:rPr>
              <a:t/>
            </a:r>
            <a:br>
              <a:rPr lang="pl-PL" sz="2800" dirty="0" smtClean="0">
                <a:latin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</a:rPr>
              <a:t>ale </a:t>
            </a:r>
            <a:r>
              <a:rPr lang="pl-PL" sz="2800" dirty="0">
                <a:latin typeface="Arial" panose="020B0604020202020204" pitchFamily="34" charset="0"/>
              </a:rPr>
              <a:t>dzięki lekom możliwe jest znaczne </a:t>
            </a:r>
            <a:r>
              <a:rPr lang="pl-PL" sz="2800" dirty="0" smtClean="0">
                <a:latin typeface="Arial" panose="020B0604020202020204" pitchFamily="34" charset="0"/>
              </a:rPr>
              <a:t>spowolnienie </a:t>
            </a:r>
            <a:r>
              <a:rPr lang="pl-PL" sz="2800" dirty="0">
                <a:latin typeface="Arial" panose="020B0604020202020204" pitchFamily="34" charset="0"/>
              </a:rPr>
              <a:t>postępu </a:t>
            </a:r>
            <a:r>
              <a:rPr lang="pl-PL" sz="2800" dirty="0" smtClean="0">
                <a:latin typeface="Arial" panose="020B0604020202020204" pitchFamily="34" charset="0"/>
              </a:rPr>
              <a:t>zakażenia, poprawa </a:t>
            </a:r>
            <a:r>
              <a:rPr lang="pl-PL" sz="2800" dirty="0">
                <a:latin typeface="Arial" panose="020B0604020202020204" pitchFamily="34" charset="0"/>
              </a:rPr>
              <a:t>jakości życia z HIV </a:t>
            </a:r>
            <a:r>
              <a:rPr lang="pl-PL" sz="2800" dirty="0" smtClean="0">
                <a:latin typeface="Arial" panose="020B0604020202020204" pitchFamily="34" charset="0"/>
              </a:rPr>
              <a:t>i </a:t>
            </a:r>
            <a:r>
              <a:rPr lang="pl-PL" sz="2800" dirty="0">
                <a:latin typeface="Arial" panose="020B0604020202020204" pitchFamily="34" charset="0"/>
              </a:rPr>
              <a:t>wydłużenie </a:t>
            </a:r>
            <a:r>
              <a:rPr lang="pl-PL" sz="2800" dirty="0" smtClean="0">
                <a:latin typeface="Arial" panose="020B0604020202020204" pitchFamily="34" charset="0"/>
              </a:rPr>
              <a:t>życia.</a:t>
            </a:r>
          </a:p>
          <a:p>
            <a:endParaRPr lang="pl-PL" sz="2800" dirty="0">
              <a:latin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</a:rPr>
              <a:t>●</a:t>
            </a:r>
            <a:r>
              <a:rPr lang="pl-PL" sz="2800" dirty="0">
                <a:latin typeface="Arial" panose="020B0604020202020204" pitchFamily="34" charset="0"/>
              </a:rPr>
              <a:t>Właściwe stosowanie </a:t>
            </a:r>
            <a:r>
              <a:rPr lang="pl-PL" sz="2800" dirty="0" smtClean="0">
                <a:latin typeface="Arial" panose="020B0604020202020204" pitchFamily="34" charset="0"/>
              </a:rPr>
              <a:t>leków </a:t>
            </a:r>
            <a:r>
              <a:rPr lang="pl-PL" sz="2800" dirty="0">
                <a:latin typeface="Arial" panose="020B0604020202020204" pitchFamily="34" charset="0"/>
              </a:rPr>
              <a:t>pozwala na przedłużenie życia </a:t>
            </a:r>
            <a:r>
              <a:rPr lang="pl-PL" sz="2800" dirty="0" smtClean="0">
                <a:latin typeface="Arial" panose="020B0604020202020204" pitchFamily="34" charset="0"/>
              </a:rPr>
              <a:t>osoby </a:t>
            </a:r>
            <a:r>
              <a:rPr lang="pl-PL" sz="2800" dirty="0">
                <a:latin typeface="Arial" panose="020B0604020202020204" pitchFamily="34" charset="0"/>
              </a:rPr>
              <a:t>zakażonej HIV </a:t>
            </a:r>
            <a:r>
              <a:rPr lang="pl-PL" sz="2800" dirty="0" smtClean="0">
                <a:latin typeface="Arial" panose="020B0604020202020204" pitchFamily="34" charset="0"/>
              </a:rPr>
              <a:t>o 20 - </a:t>
            </a:r>
            <a:r>
              <a:rPr lang="pl-PL" sz="2800" dirty="0">
                <a:latin typeface="Arial" panose="020B0604020202020204" pitchFamily="34" charset="0"/>
              </a:rPr>
              <a:t>30 lat.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97" y="4561310"/>
            <a:ext cx="3678260" cy="1875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207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5002" y="643944"/>
            <a:ext cx="1148795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dirty="0">
                <a:solidFill>
                  <a:srgbClr val="00B0F0"/>
                </a:solidFill>
                <a:latin typeface="Arial" panose="020B0604020202020204" pitchFamily="34" charset="0"/>
              </a:rPr>
              <a:t>Objawy zakażenia </a:t>
            </a:r>
            <a:r>
              <a:rPr lang="pl-PL" sz="5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HIV</a:t>
            </a:r>
          </a:p>
          <a:p>
            <a:endParaRPr lang="pl-PL" sz="2400" dirty="0" smtClean="0">
              <a:latin typeface="Arial" panose="020B0604020202020204" pitchFamily="34" charset="0"/>
            </a:endParaRPr>
          </a:p>
          <a:p>
            <a:r>
              <a:rPr lang="pl-PL" sz="3200" dirty="0" smtClean="0">
                <a:latin typeface="Arial" panose="020B0604020202020204" pitchFamily="34" charset="0"/>
              </a:rPr>
              <a:t>●</a:t>
            </a:r>
            <a:r>
              <a:rPr lang="pl-PL" sz="3200" dirty="0">
                <a:latin typeface="Arial" panose="020B0604020202020204" pitchFamily="34" charset="0"/>
              </a:rPr>
              <a:t>Powiększenie węzłów </a:t>
            </a:r>
            <a:r>
              <a:rPr lang="pl-PL" sz="3200" dirty="0" smtClean="0">
                <a:latin typeface="Arial" panose="020B0604020202020204" pitchFamily="34" charset="0"/>
              </a:rPr>
              <a:t>chłonnych</a:t>
            </a:r>
          </a:p>
          <a:p>
            <a:r>
              <a:rPr lang="pl-PL" sz="3200" dirty="0" smtClean="0">
                <a:latin typeface="Arial" panose="020B0604020202020204" pitchFamily="34" charset="0"/>
              </a:rPr>
              <a:t>●Wysypka </a:t>
            </a:r>
            <a:r>
              <a:rPr lang="pl-PL" sz="3200" dirty="0">
                <a:latin typeface="Arial" panose="020B0604020202020204" pitchFamily="34" charset="0"/>
              </a:rPr>
              <a:t>na </a:t>
            </a:r>
            <a:r>
              <a:rPr lang="pl-PL" sz="3200" dirty="0" smtClean="0">
                <a:latin typeface="Arial" panose="020B0604020202020204" pitchFamily="34" charset="0"/>
              </a:rPr>
              <a:t>skórze i </a:t>
            </a:r>
            <a:r>
              <a:rPr lang="pl-PL" sz="3200" dirty="0">
                <a:latin typeface="Arial" panose="020B0604020202020204" pitchFamily="34" charset="0"/>
              </a:rPr>
              <a:t>zmiany na śluzówce i zmiany </a:t>
            </a:r>
            <a:r>
              <a:rPr lang="pl-PL" sz="3200" dirty="0" smtClean="0">
                <a:latin typeface="Arial" panose="020B0604020202020204" pitchFamily="34" charset="0"/>
              </a:rPr>
              <a:t>na</a:t>
            </a:r>
            <a:br>
              <a:rPr lang="pl-PL" sz="3200" dirty="0" smtClean="0">
                <a:latin typeface="Arial" panose="020B0604020202020204" pitchFamily="34" charset="0"/>
              </a:rPr>
            </a:br>
            <a:r>
              <a:rPr lang="pl-PL" sz="3200" dirty="0" smtClean="0">
                <a:latin typeface="Arial" panose="020B0604020202020204" pitchFamily="34" charset="0"/>
              </a:rPr>
              <a:t>   śluzówce </a:t>
            </a:r>
            <a:r>
              <a:rPr lang="pl-PL" sz="3200" dirty="0">
                <a:latin typeface="Arial" panose="020B0604020202020204" pitchFamily="34" charset="0"/>
              </a:rPr>
              <a:t>jamy </a:t>
            </a:r>
            <a:r>
              <a:rPr lang="pl-PL" sz="3200" dirty="0" smtClean="0">
                <a:latin typeface="Arial" panose="020B0604020202020204" pitchFamily="34" charset="0"/>
              </a:rPr>
              <a:t>ustnej</a:t>
            </a:r>
          </a:p>
          <a:p>
            <a:r>
              <a:rPr lang="pl-PL" sz="3200" dirty="0" smtClean="0">
                <a:latin typeface="Arial" panose="020B0604020202020204" pitchFamily="34" charset="0"/>
              </a:rPr>
              <a:t>●</a:t>
            </a:r>
            <a:r>
              <a:rPr lang="pl-PL" sz="3200" dirty="0">
                <a:latin typeface="Arial" panose="020B0604020202020204" pitchFamily="34" charset="0"/>
              </a:rPr>
              <a:t>Nawracające bakteryjnie zapalenie </a:t>
            </a:r>
            <a:endParaRPr lang="pl-PL" sz="3200" dirty="0" smtClean="0">
              <a:latin typeface="Arial" panose="020B0604020202020204" pitchFamily="34" charset="0"/>
            </a:endParaRPr>
          </a:p>
          <a:p>
            <a:r>
              <a:rPr lang="pl-PL" sz="3200" dirty="0" smtClean="0">
                <a:latin typeface="Arial" panose="020B0604020202020204" pitchFamily="34" charset="0"/>
              </a:rPr>
              <a:t>●Grzybica</a:t>
            </a:r>
          </a:p>
          <a:p>
            <a:r>
              <a:rPr lang="pl-PL" sz="3200" dirty="0" smtClean="0">
                <a:latin typeface="Arial" panose="020B0604020202020204" pitchFamily="34" charset="0"/>
              </a:rPr>
              <a:t>●Gruźlica</a:t>
            </a:r>
          </a:p>
          <a:p>
            <a:r>
              <a:rPr lang="pl-PL" sz="3200" dirty="0" smtClean="0">
                <a:latin typeface="Arial" panose="020B0604020202020204" pitchFamily="34" charset="0"/>
              </a:rPr>
              <a:t>●</a:t>
            </a:r>
            <a:r>
              <a:rPr lang="pl-PL" sz="3200" dirty="0">
                <a:latin typeface="Arial" panose="020B0604020202020204" pitchFamily="34" charset="0"/>
              </a:rPr>
              <a:t>Choroby nowotworowe, głównie rak </a:t>
            </a:r>
            <a:r>
              <a:rPr lang="pl-PL" sz="3200" dirty="0" smtClean="0">
                <a:latin typeface="Arial" panose="020B0604020202020204" pitchFamily="34" charset="0"/>
              </a:rPr>
              <a:t>szyjki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98096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56581" y="423861"/>
            <a:ext cx="386997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AIDS</a:t>
            </a:r>
            <a:r>
              <a:rPr lang="pl-PL" sz="9600" dirty="0">
                <a:solidFill>
                  <a:schemeClr val="accent1"/>
                </a:solidFill>
                <a:latin typeface="Arial" panose="020B0604020202020204" pitchFamily="34" charset="0"/>
              </a:rPr>
              <a:t>●</a:t>
            </a:r>
          </a:p>
          <a:p>
            <a:endParaRPr lang="pl-PL" sz="9600" b="1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88134" y="1890490"/>
            <a:ext cx="10886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Na świecie żyje 38 mln osób z HIV/AIDS, w 2019 r. zakażenie HIV rozpoznano u 1,7 mln osób, 690 tys. osób zmarło z powodu chorób związanych z AIDS.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95" y="3693217"/>
            <a:ext cx="6000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9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0762" y="571660"/>
            <a:ext cx="11320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rgbClr val="00B0F0"/>
                </a:solidFill>
              </a:rPr>
              <a:t>Podstawowe</a:t>
            </a:r>
            <a:r>
              <a:rPr lang="pl-PL" sz="4000" b="1" dirty="0" smtClean="0">
                <a:solidFill>
                  <a:srgbClr val="00B0F0"/>
                </a:solidFill>
              </a:rPr>
              <a:t> </a:t>
            </a:r>
            <a:br>
              <a:rPr lang="pl-PL" sz="4000" b="1" dirty="0" smtClean="0">
                <a:solidFill>
                  <a:srgbClr val="00B0F0"/>
                </a:solidFill>
              </a:rPr>
            </a:br>
            <a:r>
              <a:rPr lang="pl-PL" sz="4000" b="1" dirty="0" smtClean="0">
                <a:solidFill>
                  <a:srgbClr val="00B0F0"/>
                </a:solidFill>
              </a:rPr>
              <a:t>informacje epidemiologiczne </a:t>
            </a:r>
            <a:endParaRPr lang="pl-PL" sz="4000" dirty="0" smtClean="0">
              <a:solidFill>
                <a:srgbClr val="00B0F0"/>
              </a:solidFill>
            </a:endParaRPr>
          </a:p>
          <a:p>
            <a:pPr algn="ctr"/>
            <a:r>
              <a:rPr lang="pl-PL" sz="4000" b="1" dirty="0" smtClean="0">
                <a:solidFill>
                  <a:srgbClr val="00B0F0"/>
                </a:solidFill>
              </a:rPr>
              <a:t>HIV i AIDS w Polsce</a:t>
            </a:r>
            <a:r>
              <a:rPr lang="pl-PL" sz="36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pl-PL" sz="3600" b="1" dirty="0" smtClean="0"/>
              <a:t>dane </a:t>
            </a:r>
            <a:r>
              <a:rPr lang="pl-PL" sz="3600" b="1" dirty="0"/>
              <a:t>od początku epidemii (1985 r.)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                                   do </a:t>
            </a:r>
            <a:r>
              <a:rPr lang="pl-PL" sz="3600" b="1" dirty="0"/>
              <a:t>30 grudnia 2019 r. roku</a:t>
            </a:r>
            <a:endParaRPr lang="pl-PL" sz="3600" dirty="0"/>
          </a:p>
          <a:p>
            <a:r>
              <a:rPr lang="pl-PL" sz="3600" b="1" dirty="0"/>
              <a:t> </a:t>
            </a:r>
            <a:endParaRPr lang="pl-PL" sz="3600" dirty="0"/>
          </a:p>
          <a:p>
            <a:r>
              <a:rPr lang="pl-PL" sz="3600" b="1" dirty="0"/>
              <a:t>25 544 </a:t>
            </a:r>
            <a:r>
              <a:rPr lang="pl-PL" sz="3600" dirty="0"/>
              <a:t> zakażonych ogółem</a:t>
            </a:r>
          </a:p>
          <a:p>
            <a:r>
              <a:rPr lang="pl-PL" sz="3600" b="1" dirty="0"/>
              <a:t>3 751</a:t>
            </a:r>
            <a:r>
              <a:rPr lang="pl-PL" sz="3600" dirty="0"/>
              <a:t> ma AIDS</a:t>
            </a:r>
          </a:p>
          <a:p>
            <a:r>
              <a:rPr lang="pl-PL" sz="3600" b="1" dirty="0"/>
              <a:t>1 428</a:t>
            </a:r>
            <a:r>
              <a:rPr lang="pl-PL" sz="3600" dirty="0"/>
              <a:t> chorych zmarło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34" y="3812146"/>
            <a:ext cx="3357093" cy="2517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0772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9549" y="719663"/>
            <a:ext cx="1106295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Na koniec października 2020 r. leczeniem ARV objętych było około </a:t>
            </a:r>
            <a:r>
              <a:rPr lang="pl-PL" sz="3200" b="1" dirty="0"/>
              <a:t>13 351</a:t>
            </a:r>
            <a:r>
              <a:rPr lang="pl-PL" sz="3200" dirty="0"/>
              <a:t> pacjentów, w tym </a:t>
            </a:r>
            <a:r>
              <a:rPr lang="pl-PL" sz="3200" b="1" dirty="0"/>
              <a:t>96</a:t>
            </a:r>
            <a:r>
              <a:rPr lang="pl-PL" sz="3200" dirty="0"/>
              <a:t> dzieci i 48 kobiet w ciąży. Leczenie jest prowadzone 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/>
              <a:t>finansowane w ramach programu zdrowotnego Ministra Zdrowia p.n. „Leczenie antyretrowirusowe osób żyjących z wirusem HIV w Polsce na lata 2017 – 2021”.</a:t>
            </a:r>
          </a:p>
          <a:p>
            <a:pPr algn="ctr"/>
            <a:r>
              <a:rPr lang="pl-PL" sz="3200" dirty="0" smtClean="0"/>
              <a:t>                                                 </a:t>
            </a:r>
          </a:p>
          <a:p>
            <a:pPr algn="ctr"/>
            <a:r>
              <a:rPr lang="pl-PL" sz="3200" dirty="0"/>
              <a:t> </a:t>
            </a:r>
            <a:r>
              <a:rPr lang="pl-PL" sz="3200" dirty="0" smtClean="0"/>
              <a:t>                                                (</a:t>
            </a:r>
            <a:r>
              <a:rPr lang="pl-PL" sz="3200" dirty="0"/>
              <a:t>dane KC ds. AIDS)</a:t>
            </a:r>
          </a:p>
          <a:p>
            <a:r>
              <a:rPr lang="pl-PL" dirty="0"/>
              <a:t> 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95" y="4051458"/>
            <a:ext cx="4310129" cy="22520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2" y="4891490"/>
            <a:ext cx="1577593" cy="17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62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1" y="356696"/>
            <a:ext cx="6198739" cy="616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03" y="2090263"/>
            <a:ext cx="4759748" cy="2699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808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IV / AIDS - Wojewódzka Stacja Sanitarno-Epidemiologiczna w Bydgoszczy -  Portal Gov.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4" y="270458"/>
            <a:ext cx="8345510" cy="6027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203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49" y="1094704"/>
            <a:ext cx="8520871" cy="4829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008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60" y="532159"/>
            <a:ext cx="3798883" cy="2809136"/>
          </a:xfrm>
          <a:prstGeom prst="rect">
            <a:avLst/>
          </a:prstGeom>
        </p:spPr>
      </p:pic>
      <p:pic>
        <p:nvPicPr>
          <p:cNvPr id="3" name="Obraz 2" descr="1 XII 2016 Światowy Dzień Walki z AIDS - Powiat Sokólsk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3" y="376840"/>
            <a:ext cx="4480287" cy="311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Będą zmiany w programie leczenia HIV i AIDS? | POLITYKA ZDROWOT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5" y="3760631"/>
            <a:ext cx="5109966" cy="269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Powiat Hajnówka :: Światowy Dzień AIDS – 1 grudnia Europejski Tydzień  Testowania na HIV – 23-30 listopad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3760631"/>
            <a:ext cx="5808372" cy="269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5" y="670124"/>
            <a:ext cx="3799804" cy="253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5988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REFA DLA KOBI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2" y="592427"/>
            <a:ext cx="8332631" cy="5847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38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ampanie społeczne » Wszyscy testują się na HIV!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9"/>
          <a:stretch/>
        </p:blipFill>
        <p:spPr bwMode="auto">
          <a:xfrm>
            <a:off x="1777284" y="605308"/>
            <a:ext cx="8422784" cy="5718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0935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9"/>
          <a:stretch/>
        </p:blipFill>
        <p:spPr>
          <a:xfrm>
            <a:off x="5959935" y="437880"/>
            <a:ext cx="5557648" cy="616254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5" y="1922661"/>
            <a:ext cx="4257304" cy="3192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ostokąt 4"/>
          <p:cNvSpPr/>
          <p:nvPr/>
        </p:nvSpPr>
        <p:spPr>
          <a:xfrm>
            <a:off x="2786968" y="5694517"/>
            <a:ext cx="30119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Aktorka : Magdalena Cielecka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3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7" y="462071"/>
            <a:ext cx="7134895" cy="52754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37882" y="5737538"/>
            <a:ext cx="1120461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uczennicy kl. II Liceum Ogólnokształcącego Roksany Korbus przygotowana na Wojewódzki Konkurs Plastyczny </a:t>
            </a:r>
            <a:r>
              <a:rPr lang="pl-PL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Porozmawiajmy o uzależnieniach i AIDS</a:t>
            </a:r>
            <a:r>
              <a:rPr lang="pl-PL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(2020)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9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igułka, która wzmocni kobiece pożądanie | Ochota na pociąg - Polityka.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6" y="1680371"/>
            <a:ext cx="6568010" cy="3973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ostokąt 2"/>
          <p:cNvSpPr/>
          <p:nvPr/>
        </p:nvSpPr>
        <p:spPr>
          <a:xfrm>
            <a:off x="1494178" y="336907"/>
            <a:ext cx="8714245" cy="11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Otwórz drzwi do zdrowia</a:t>
            </a:r>
            <a:endParaRPr lang="pl-PL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756196" y="5849064"/>
            <a:ext cx="454848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Opracowała: mgr Monika Reichert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IDS jako choroba cywilizacyjna. Różnice pomiędzy AIDS a wirusem HI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0"/>
            <a:ext cx="9079606" cy="66197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420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31995" y="617044"/>
            <a:ext cx="50000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grudnia</a:t>
            </a:r>
            <a:endParaRPr lang="pl-PL" sz="9600" dirty="0">
              <a:solidFill>
                <a:srgbClr val="FFFF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53792" y="2938289"/>
            <a:ext cx="5769736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Symbolem tego dnia jest czerwona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wstążka noszona jako znak </a:t>
            </a:r>
            <a:r>
              <a:rPr lang="pl-PL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solidaryzacji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zakażonymi HIV i chorymi na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AIDS.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34" y="2537138"/>
            <a:ext cx="5452886" cy="35316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92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49251" y="1262130"/>
            <a:ext cx="9684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600" dirty="0" smtClean="0">
                <a:solidFill>
                  <a:srgbClr val="FF0000"/>
                </a:solidFill>
                <a:latin typeface="Arial" panose="020B0604020202020204" pitchFamily="34" charset="0"/>
              </a:rPr>
              <a:t>HIV-</a:t>
            </a:r>
          </a:p>
          <a:p>
            <a:pPr algn="ctr"/>
            <a:endParaRPr lang="pl-PL" sz="4800" dirty="0" smtClean="0">
              <a:latin typeface="Arial" panose="020B0604020202020204" pitchFamily="34" charset="0"/>
            </a:endParaRPr>
          </a:p>
          <a:p>
            <a:pPr algn="ctr"/>
            <a:r>
              <a:rPr lang="pl-PL" sz="4800" dirty="0" smtClean="0">
                <a:latin typeface="Arial" panose="020B0604020202020204" pitchFamily="34" charset="0"/>
              </a:rPr>
              <a:t>to ludzki </a:t>
            </a:r>
            <a:r>
              <a:rPr lang="pl-PL" sz="4800" dirty="0">
                <a:latin typeface="Arial" panose="020B0604020202020204" pitchFamily="34" charset="0"/>
              </a:rPr>
              <a:t>wirus upośledzenia </a:t>
            </a:r>
            <a:r>
              <a:rPr lang="pl-PL" sz="4800" dirty="0" smtClean="0">
                <a:latin typeface="Arial" panose="020B0604020202020204" pitchFamily="34" charset="0"/>
              </a:rPr>
              <a:t>odporności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16951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6671" y="861536"/>
            <a:ext cx="1098567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600" dirty="0" smtClean="0">
                <a:solidFill>
                  <a:srgbClr val="FF0000"/>
                </a:solidFill>
                <a:latin typeface="Arial" panose="020B0604020202020204" pitchFamily="34" charset="0"/>
              </a:rPr>
              <a:t>AIDS-</a:t>
            </a:r>
          </a:p>
          <a:p>
            <a:pPr algn="ctr"/>
            <a:endParaRPr lang="pl-PL" sz="4400" dirty="0" smtClean="0">
              <a:latin typeface="Arial" panose="020B0604020202020204" pitchFamily="34" charset="0"/>
            </a:endParaRPr>
          </a:p>
          <a:p>
            <a:pPr algn="ctr"/>
            <a:r>
              <a:rPr lang="pl-PL" sz="4400" dirty="0" smtClean="0">
                <a:latin typeface="Arial" panose="020B0604020202020204" pitchFamily="34" charset="0"/>
              </a:rPr>
              <a:t>to </a:t>
            </a:r>
            <a:r>
              <a:rPr lang="pl-PL" sz="4400" dirty="0">
                <a:latin typeface="Arial" panose="020B0604020202020204" pitchFamily="34" charset="0"/>
              </a:rPr>
              <a:t>zespół nabytego </a:t>
            </a:r>
            <a:r>
              <a:rPr lang="pl-PL" sz="4400" dirty="0" smtClean="0">
                <a:latin typeface="Arial" panose="020B0604020202020204" pitchFamily="34" charset="0"/>
              </a:rPr>
              <a:t/>
            </a:r>
            <a:br>
              <a:rPr lang="pl-PL" sz="4400" dirty="0" smtClean="0">
                <a:latin typeface="Arial" panose="020B0604020202020204" pitchFamily="34" charset="0"/>
              </a:rPr>
            </a:br>
            <a:r>
              <a:rPr lang="pl-PL" sz="4400" dirty="0" smtClean="0">
                <a:latin typeface="Arial" panose="020B0604020202020204" pitchFamily="34" charset="0"/>
              </a:rPr>
              <a:t>upośledzenia odporności</a:t>
            </a:r>
            <a:r>
              <a:rPr lang="pl-PL" sz="4400" dirty="0">
                <a:latin typeface="Arial" panose="020B0604020202020204" pitchFamily="34" charset="0"/>
              </a:rPr>
              <a:t>, </a:t>
            </a:r>
            <a:endParaRPr lang="pl-PL" sz="4400" dirty="0" smtClean="0">
              <a:latin typeface="Arial" panose="020B0604020202020204" pitchFamily="34" charset="0"/>
            </a:endParaRPr>
          </a:p>
          <a:p>
            <a:pPr algn="ctr"/>
            <a:r>
              <a:rPr lang="pl-PL" sz="4400" dirty="0" smtClean="0">
                <a:latin typeface="Arial" panose="020B0604020202020204" pitchFamily="34" charset="0"/>
              </a:rPr>
              <a:t>końcowy etap </a:t>
            </a:r>
            <a:r>
              <a:rPr lang="pl-PL" sz="4400" dirty="0">
                <a:latin typeface="Arial" panose="020B0604020202020204" pitchFamily="34" charset="0"/>
              </a:rPr>
              <a:t>zakażenia wirusem </a:t>
            </a:r>
            <a:r>
              <a:rPr lang="pl-PL" sz="4400" dirty="0" smtClean="0">
                <a:latin typeface="Arial" panose="020B0604020202020204" pitchFamily="34" charset="0"/>
              </a:rPr>
              <a:t>HIV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25541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1065" y="1154170"/>
            <a:ext cx="1098567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dirty="0" smtClean="0">
                <a:solidFill>
                  <a:srgbClr val="FFFF00"/>
                </a:solidFill>
                <a:latin typeface="Arial" panose="020B0604020202020204" pitchFamily="34" charset="0"/>
              </a:rPr>
              <a:t>RÓŻNICE MIĘDZY </a:t>
            </a:r>
            <a:r>
              <a:rPr lang="pl-PL" sz="48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HIV</a:t>
            </a:r>
            <a:r>
              <a:rPr lang="pl-PL" sz="4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I </a:t>
            </a:r>
            <a:r>
              <a:rPr lang="pl-PL" sz="48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AIDS</a:t>
            </a:r>
          </a:p>
          <a:p>
            <a:endParaRPr lang="pl-PL" dirty="0">
              <a:latin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</a:rPr>
              <a:t>-   HIV to </a:t>
            </a:r>
            <a:r>
              <a:rPr lang="pl-PL" sz="2400" dirty="0">
                <a:latin typeface="Arial" panose="020B0604020202020204" pitchFamily="34" charset="0"/>
              </a:rPr>
              <a:t>wirus </a:t>
            </a:r>
            <a:r>
              <a:rPr lang="pl-PL" sz="2400" dirty="0" smtClean="0">
                <a:latin typeface="Arial" panose="020B0604020202020204" pitchFamily="34" charset="0"/>
              </a:rPr>
              <a:t>powodujący AIDS</a:t>
            </a:r>
          </a:p>
          <a:p>
            <a:pPr marL="342900" indent="-342900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</a:rPr>
              <a:t>nie </a:t>
            </a:r>
            <a:r>
              <a:rPr lang="pl-PL" sz="2400" dirty="0">
                <a:latin typeface="Arial" panose="020B0604020202020204" pitchFamily="34" charset="0"/>
              </a:rPr>
              <a:t>możesz </a:t>
            </a:r>
            <a:r>
              <a:rPr lang="pl-PL" sz="2400" dirty="0" smtClean="0">
                <a:latin typeface="Arial" panose="020B0604020202020204" pitchFamily="34" charset="0"/>
              </a:rPr>
              <a:t>złapać AIDS</a:t>
            </a:r>
            <a:r>
              <a:rPr lang="pl-PL" sz="2400" dirty="0">
                <a:latin typeface="Arial" panose="020B0604020202020204" pitchFamily="34" charset="0"/>
              </a:rPr>
              <a:t>, ale </a:t>
            </a:r>
            <a:r>
              <a:rPr lang="pl-PL" sz="2400" dirty="0" smtClean="0">
                <a:latin typeface="Arial" panose="020B0604020202020204" pitchFamily="34" charset="0"/>
              </a:rPr>
              <a:t>możesz zarazić się HIV</a:t>
            </a:r>
          </a:p>
          <a:p>
            <a:pPr marL="342900" indent="-342900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</a:rPr>
              <a:t>jeśli jesteś zarażony HIV</a:t>
            </a:r>
            <a:r>
              <a:rPr lang="pl-PL" sz="2400" dirty="0">
                <a:latin typeface="Arial" panose="020B0604020202020204" pitchFamily="34" charset="0"/>
              </a:rPr>
              <a:t>, </a:t>
            </a:r>
            <a:r>
              <a:rPr lang="pl-PL" sz="2400" dirty="0" smtClean="0">
                <a:latin typeface="Arial" panose="020B0604020202020204" pitchFamily="34" charset="0"/>
              </a:rPr>
              <a:t>to nie oznacza, </a:t>
            </a:r>
            <a:r>
              <a:rPr lang="pl-PL" sz="2400" dirty="0">
                <a:latin typeface="Arial" panose="020B0604020202020204" pitchFamily="34" charset="0"/>
              </a:rPr>
              <a:t>że od razu masz </a:t>
            </a:r>
            <a:r>
              <a:rPr lang="pl-PL" sz="2400" dirty="0" smtClean="0">
                <a:latin typeface="Arial" panose="020B0604020202020204" pitchFamily="34" charset="0"/>
              </a:rPr>
              <a:t>AIDS</a:t>
            </a:r>
          </a:p>
          <a:p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</a:rPr>
              <a:t>   Jednak </a:t>
            </a:r>
            <a:r>
              <a:rPr lang="pl-PL" sz="2400" dirty="0">
                <a:latin typeface="Arial" panose="020B0604020202020204" pitchFamily="34" charset="0"/>
              </a:rPr>
              <a:t>w większości przypadków zarażeni </a:t>
            </a:r>
            <a:r>
              <a:rPr lang="pl-PL" sz="2400" dirty="0" smtClean="0">
                <a:latin typeface="Arial" panose="020B0604020202020204" pitchFamily="34" charset="0"/>
              </a:rPr>
              <a:t>HIV wcześniej </a:t>
            </a:r>
            <a:r>
              <a:rPr lang="pl-PL" sz="2400" dirty="0">
                <a:latin typeface="Arial" panose="020B0604020202020204" pitchFamily="34" charset="0"/>
              </a:rPr>
              <a:t>czy </a:t>
            </a:r>
            <a:r>
              <a:rPr lang="pl-PL" sz="2400" dirty="0" smtClean="0">
                <a:latin typeface="Arial" panose="020B0604020202020204" pitchFamily="34" charset="0"/>
              </a:rPr>
              <a:t>później</a:t>
            </a:r>
            <a:br>
              <a:rPr lang="pl-PL" sz="2400" dirty="0" smtClean="0">
                <a:latin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</a:rPr>
              <a:t>    wykazują objawy AIDS.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99" y="4269348"/>
            <a:ext cx="3211131" cy="2408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17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5155" y="1125450"/>
            <a:ext cx="1106295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dirty="0">
                <a:solidFill>
                  <a:srgbClr val="FFFF00"/>
                </a:solidFill>
                <a:latin typeface="Arial" panose="020B0604020202020204" pitchFamily="34" charset="0"/>
              </a:rPr>
              <a:t>Trzy główne drogi, przez które można zakazić </a:t>
            </a:r>
            <a:r>
              <a:rPr lang="pl-PL" sz="5400" dirty="0" smtClean="0">
                <a:solidFill>
                  <a:srgbClr val="FFFF00"/>
                </a:solidFill>
                <a:latin typeface="Arial" panose="020B0604020202020204" pitchFamily="34" charset="0"/>
              </a:rPr>
              <a:t>się wirusem HIV</a:t>
            </a:r>
          </a:p>
          <a:p>
            <a:endParaRPr lang="pl-PL" sz="2800" dirty="0">
              <a:latin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</a:rPr>
              <a:t>●</a:t>
            </a:r>
            <a:r>
              <a:rPr lang="pl-PL" sz="2800" dirty="0">
                <a:latin typeface="Arial" panose="020B0604020202020204" pitchFamily="34" charset="0"/>
              </a:rPr>
              <a:t>Poprzez przedostanie się zakażonej krwi do krwiobiegu </a:t>
            </a:r>
            <a:r>
              <a:rPr lang="pl-PL" sz="2800" dirty="0" smtClean="0">
                <a:latin typeface="Arial" panose="020B0604020202020204" pitchFamily="34" charset="0"/>
              </a:rPr>
              <a:t>osoby</a:t>
            </a:r>
            <a:br>
              <a:rPr lang="pl-PL" sz="2800" dirty="0" smtClean="0">
                <a:latin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</a:rPr>
              <a:t>  zdrowej;</a:t>
            </a:r>
          </a:p>
          <a:p>
            <a:r>
              <a:rPr lang="pl-PL" sz="2800" dirty="0" smtClean="0">
                <a:latin typeface="Arial" panose="020B0604020202020204" pitchFamily="34" charset="0"/>
              </a:rPr>
              <a:t>●</a:t>
            </a:r>
            <a:r>
              <a:rPr lang="pl-PL" sz="2800" dirty="0">
                <a:latin typeface="Arial" panose="020B0604020202020204" pitchFamily="34" charset="0"/>
              </a:rPr>
              <a:t>Poprzez kontakty </a:t>
            </a:r>
            <a:r>
              <a:rPr lang="pl-PL" sz="2800" dirty="0" smtClean="0">
                <a:latin typeface="Arial" panose="020B0604020202020204" pitchFamily="34" charset="0"/>
              </a:rPr>
              <a:t>seksualne;</a:t>
            </a:r>
          </a:p>
          <a:p>
            <a:r>
              <a:rPr lang="pl-PL" sz="2800" dirty="0" smtClean="0">
                <a:latin typeface="Arial" panose="020B0604020202020204" pitchFamily="34" charset="0"/>
              </a:rPr>
              <a:t>●</a:t>
            </a:r>
            <a:r>
              <a:rPr lang="pl-PL" sz="2800" dirty="0">
                <a:latin typeface="Arial" panose="020B0604020202020204" pitchFamily="34" charset="0"/>
              </a:rPr>
              <a:t>Wirus może się przenieść z zakażonej HIV matki na jej dziecko, </a:t>
            </a:r>
            <a:endParaRPr lang="pl-PL" sz="2800" dirty="0" smtClean="0">
              <a:latin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</a:rPr>
              <a:t>  np</a:t>
            </a:r>
            <a:r>
              <a:rPr lang="pl-PL" sz="2800" dirty="0">
                <a:latin typeface="Arial" panose="020B0604020202020204" pitchFamily="34" charset="0"/>
              </a:rPr>
              <a:t>. w czasie ciąży, podczas porodu bądź </a:t>
            </a:r>
            <a:r>
              <a:rPr lang="pl-PL" sz="2800" dirty="0" smtClean="0">
                <a:latin typeface="Arial" panose="020B0604020202020204" pitchFamily="34" charset="0"/>
              </a:rPr>
              <a:t>też podczas karmienia</a:t>
            </a:r>
            <a:br>
              <a:rPr lang="pl-PL" sz="2800" dirty="0" smtClean="0">
                <a:latin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</a:rPr>
              <a:t>  </a:t>
            </a:r>
            <a:r>
              <a:rPr lang="pl-PL" sz="2800" dirty="0">
                <a:latin typeface="Arial" panose="020B0604020202020204" pitchFamily="34" charset="0"/>
              </a:rPr>
              <a:t>dziecka.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3392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IV i AIDS: objawy oraz leczenie - TEENZONE.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70" y="487662"/>
            <a:ext cx="4751030" cy="270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13" y="3296991"/>
            <a:ext cx="3505923" cy="335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4" y="4443211"/>
            <a:ext cx="2951498" cy="221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50" y="3377731"/>
            <a:ext cx="4822064" cy="321470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" y="1250185"/>
            <a:ext cx="2951497" cy="307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0" y="965914"/>
            <a:ext cx="3342139" cy="222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0211899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276</TotalTime>
  <Words>245</Words>
  <Application>Microsoft Office PowerPoint</Application>
  <PresentationFormat>Panoramiczny</PresentationFormat>
  <Paragraphs>57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Para</vt:lpstr>
      <vt:lpstr>     ZESPÓŁ SZKÓŁ IM. GEN. WŁADYSŁAWA SIKORSKIEGO W Rudniku nad sanem                  WYCHOWANIE                        I PROFILAKTYKA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WYCHOWANIE                  I PROFILAKTYKA</dc:title>
  <dc:creator>Monika</dc:creator>
  <cp:lastModifiedBy>Monika</cp:lastModifiedBy>
  <cp:revision>35</cp:revision>
  <dcterms:created xsi:type="dcterms:W3CDTF">2020-11-29T09:40:11Z</dcterms:created>
  <dcterms:modified xsi:type="dcterms:W3CDTF">2020-11-29T14:16:38Z</dcterms:modified>
</cp:coreProperties>
</file>