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92" r:id="rId3"/>
    <p:sldId id="257" r:id="rId4"/>
    <p:sldId id="262" r:id="rId5"/>
    <p:sldId id="261" r:id="rId6"/>
    <p:sldId id="265" r:id="rId7"/>
    <p:sldId id="267" r:id="rId8"/>
    <p:sldId id="268" r:id="rId9"/>
    <p:sldId id="269" r:id="rId10"/>
    <p:sldId id="271" r:id="rId11"/>
    <p:sldId id="286" r:id="rId12"/>
    <p:sldId id="273" r:id="rId13"/>
    <p:sldId id="274" r:id="rId14"/>
    <p:sldId id="276" r:id="rId15"/>
    <p:sldId id="278" r:id="rId16"/>
    <p:sldId id="291" r:id="rId17"/>
    <p:sldId id="280" r:id="rId18"/>
    <p:sldId id="281" r:id="rId19"/>
    <p:sldId id="283" r:id="rId20"/>
    <p:sldId id="290" r:id="rId21"/>
    <p:sldId id="293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46DE7-7F8E-4D6C-977B-6A50C7D0005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A9CA-A9C2-4078-9D90-DBECCFD177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1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310B-30E6-4A10-9106-09C8715F8534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26E467-A909-4273-9D05-1ECA1E681F64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310B-30E6-4A10-9106-09C8715F8534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E467-A909-4273-9D05-1ECA1E681F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310B-30E6-4A10-9106-09C8715F8534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E467-A909-4273-9D05-1ECA1E681F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310B-30E6-4A10-9106-09C8715F8534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E467-A909-4273-9D05-1ECA1E681F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310B-30E6-4A10-9106-09C8715F8534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E467-A909-4273-9D05-1ECA1E681F6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310B-30E6-4A10-9106-09C8715F8534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E467-A909-4273-9D05-1ECA1E681F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310B-30E6-4A10-9106-09C8715F8534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E467-A909-4273-9D05-1ECA1E681F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310B-30E6-4A10-9106-09C8715F8534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E467-A909-4273-9D05-1ECA1E681F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310B-30E6-4A10-9106-09C8715F8534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E467-A909-4273-9D05-1ECA1E681F6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310B-30E6-4A10-9106-09C8715F8534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E467-A909-4273-9D05-1ECA1E681F6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310B-30E6-4A10-9106-09C8715F8534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E467-A909-4273-9D05-1ECA1E681F64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4EE310B-30E6-4A10-9106-09C8715F8534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26E467-A909-4273-9D05-1ECA1E681F6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1013048"/>
          </a:xfrm>
        </p:spPr>
        <p:txBody>
          <a:bodyPr>
            <a:normAutofit/>
          </a:bodyPr>
          <a:lstStyle/>
          <a:p>
            <a:r>
              <a:rPr lang="pl-PL" sz="4000" dirty="0" smtClean="0"/>
              <a:t>CESARZOWA PIĘKNA</a:t>
            </a:r>
            <a:endParaRPr lang="pl-PL" sz="40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6769739" cy="36004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WYNALAZKI POLAKÓW,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które zmieniły </a:t>
            </a: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ŚWIAT</a:t>
            </a:r>
            <a:b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Helena Rubinstein</a:t>
            </a: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702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260648"/>
            <a:ext cx="835292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NARODZINY LEGENDY</a:t>
            </a:r>
          </a:p>
          <a:p>
            <a:endParaRPr lang="pl-PL" sz="2200" dirty="0" smtClean="0"/>
          </a:p>
          <a:p>
            <a:pPr algn="just"/>
            <a:r>
              <a:rPr lang="pl-PL" sz="2400" i="1" dirty="0" smtClean="0">
                <a:solidFill>
                  <a:srgbClr val="0070C0"/>
                </a:solidFill>
              </a:rPr>
              <a:t>Jean Cocteau </a:t>
            </a:r>
            <a:r>
              <a:rPr lang="pl-PL" sz="2400" dirty="0" smtClean="0"/>
              <a:t>nazywa ją </a:t>
            </a:r>
            <a:r>
              <a:rPr lang="pl-PL" sz="2400" i="1" dirty="0" smtClean="0">
                <a:solidFill>
                  <a:srgbClr val="FF0000"/>
                </a:solidFill>
              </a:rPr>
              <a:t>„Cesarzową piękna”</a:t>
            </a:r>
            <a:r>
              <a:rPr lang="pl-PL" sz="2400" dirty="0" smtClean="0"/>
              <a:t>, </a:t>
            </a:r>
            <a:br>
              <a:rPr lang="pl-PL" sz="2400" dirty="0" smtClean="0"/>
            </a:br>
            <a:r>
              <a:rPr lang="pl-PL" sz="2400" dirty="0" smtClean="0">
                <a:solidFill>
                  <a:srgbClr val="0070C0"/>
                </a:solidFill>
              </a:rPr>
              <a:t>a Salvador Dali</a:t>
            </a:r>
            <a:r>
              <a:rPr lang="pl-PL" sz="2400" dirty="0" smtClean="0"/>
              <a:t> projektuje dla niej </a:t>
            </a:r>
            <a:r>
              <a:rPr lang="pl-PL" sz="2400" i="1" dirty="0" smtClean="0">
                <a:solidFill>
                  <a:srgbClr val="0070C0"/>
                </a:solidFill>
              </a:rPr>
              <a:t>słynną puderniczkę </a:t>
            </a:r>
            <a:br>
              <a:rPr lang="pl-PL" sz="2400" i="1" dirty="0" smtClean="0">
                <a:solidFill>
                  <a:srgbClr val="0070C0"/>
                </a:solidFill>
              </a:rPr>
            </a:br>
            <a:r>
              <a:rPr lang="pl-PL" sz="2400" i="1" dirty="0" smtClean="0">
                <a:solidFill>
                  <a:srgbClr val="0070C0"/>
                </a:solidFill>
              </a:rPr>
              <a:t>z inicjałami „HR”. </a:t>
            </a:r>
          </a:p>
          <a:p>
            <a:endParaRPr lang="pl-PL" sz="2400" dirty="0"/>
          </a:p>
          <a:p>
            <a:pPr algn="just"/>
            <a:r>
              <a:rPr lang="pl-PL" sz="2400" dirty="0" smtClean="0"/>
              <a:t>Przechadzając się po swoich licznych apartamentach rozsianych po całym świecie, nie chce pamiętać </a:t>
            </a:r>
            <a:br>
              <a:rPr lang="pl-PL" sz="2400" dirty="0" smtClean="0"/>
            </a:br>
            <a:r>
              <a:rPr lang="pl-PL" sz="2400" dirty="0" smtClean="0"/>
              <a:t>o biednym dzieciństwie spędzonym na krakowskim Kazimierzu. Skrzętnie ukrywa swoją prawdziwą tożsamość. Żeby definitywnie wymazać obraz dzieciństwa, tworzy legendę.</a:t>
            </a:r>
            <a:endParaRPr lang="pl-PL" sz="2200" dirty="0"/>
          </a:p>
          <a:p>
            <a:pPr algn="just"/>
            <a:endParaRPr lang="pl-PL" sz="2200" dirty="0" smtClean="0"/>
          </a:p>
          <a:p>
            <a:pPr algn="ctr"/>
            <a:r>
              <a:rPr lang="pl-PL" sz="3600" dirty="0" smtClean="0">
                <a:solidFill>
                  <a:srgbClr val="0070C0"/>
                </a:solidFill>
              </a:rPr>
              <a:t>„Ładna historia jest więcej warta,</a:t>
            </a:r>
            <a:br>
              <a:rPr lang="pl-PL" sz="3600" dirty="0" smtClean="0">
                <a:solidFill>
                  <a:srgbClr val="0070C0"/>
                </a:solidFill>
              </a:rPr>
            </a:br>
            <a:r>
              <a:rPr lang="pl-PL" sz="3600" dirty="0" smtClean="0">
                <a:solidFill>
                  <a:srgbClr val="0070C0"/>
                </a:solidFill>
              </a:rPr>
              <a:t> niż prawda” – mawiała.</a:t>
            </a:r>
          </a:p>
          <a:p>
            <a:pPr algn="just"/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09829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eautyblog.dk/wp-content/uploads/BeautyBlog_Helena_Rubinstein_Power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4" y="1810669"/>
            <a:ext cx="4181475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mojawyspa.co.uk/grafika/artgaleria/30253/logoh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48" y="260648"/>
            <a:ext cx="3567369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438" name="Picture 6" descr="http://i.pinger.pl/pgr28/c525f0fc001bff2b51bd7d91/i-helena-rubinstein-prodigy-kompleksowy-krem-przeciwzmarszczkowy-50-m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17" y="3454488"/>
            <a:ext cx="3810000" cy="3276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2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306088"/>
            <a:ext cx="864096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AMERYKA </a:t>
            </a:r>
            <a:endParaRPr lang="pl-PL" sz="2400" b="1" dirty="0">
              <a:solidFill>
                <a:srgbClr val="FF0000"/>
              </a:solidFill>
            </a:endParaRPr>
          </a:p>
          <a:p>
            <a:endParaRPr lang="pl-PL" sz="2200" dirty="0" smtClean="0"/>
          </a:p>
          <a:p>
            <a:pPr algn="just"/>
            <a:r>
              <a:rPr lang="pl-PL" sz="2200" b="1" i="1" dirty="0" smtClean="0"/>
              <a:t>„Amerykanki nakładały troszkę pudru na nos i wierzyły, że wiara w Boga uczyni je pięknymi”-mówiła o swoich nowych klientkach.</a:t>
            </a:r>
          </a:p>
          <a:p>
            <a:pPr algn="just"/>
            <a:r>
              <a:rPr lang="pl-PL" sz="2200" dirty="0" smtClean="0"/>
              <a:t>Za oceanem poznała dopiero czym jest wolny rynek. Na jej potknięcie czekały m.in. Elizabeth Arden i Charles </a:t>
            </a:r>
            <a:r>
              <a:rPr lang="pl-PL" sz="2200" dirty="0" err="1" smtClean="0"/>
              <a:t>Revson</a:t>
            </a:r>
            <a:r>
              <a:rPr lang="pl-PL" sz="2200" dirty="0" smtClean="0"/>
              <a:t>. Nie przejmując się konkurencją, otwarła nowojorski salon „</a:t>
            </a:r>
            <a:r>
              <a:rPr lang="pl-PL" sz="2200" dirty="0" err="1" smtClean="0"/>
              <a:t>Valaze</a:t>
            </a:r>
            <a:r>
              <a:rPr lang="pl-PL" sz="2200" dirty="0" smtClean="0"/>
              <a:t>”, a następnie opanowuje kolejne miasta: Chicago, Boston i San Francisco.</a:t>
            </a:r>
          </a:p>
          <a:p>
            <a:pPr algn="just"/>
            <a:r>
              <a:rPr lang="pl-PL" sz="2200" b="1" dirty="0" smtClean="0">
                <a:solidFill>
                  <a:srgbClr val="0070C0"/>
                </a:solidFill>
              </a:rPr>
              <a:t>W 1923 roku jej katalog zawierał 80 produktów do pielęgnacji, 160 produktów do makijażu oraz kremy wyszczuplające.</a:t>
            </a:r>
            <a:r>
              <a:rPr lang="pl-PL" sz="2200" dirty="0" smtClean="0"/>
              <a:t> </a:t>
            </a:r>
            <a:r>
              <a:rPr lang="pl-PL" sz="2200" b="1" dirty="0" smtClean="0"/>
              <a:t>Najmniejsze pudełko pudru Heleny Rubinstein kosztowało majątek. </a:t>
            </a:r>
            <a:r>
              <a:rPr lang="pl-PL" sz="2200" dirty="0" smtClean="0"/>
              <a:t>Cena nie odstraszała jednak klientek. Kosmetyki Rubinstein kupowały nie tylko dziewczyny chicagowskiej mafii</a:t>
            </a:r>
            <a:br>
              <a:rPr lang="pl-PL" sz="2200" dirty="0" smtClean="0"/>
            </a:br>
            <a:r>
              <a:rPr lang="pl-PL" sz="2200" dirty="0" smtClean="0"/>
              <a:t>i gwiazdy Broadwayu, ale też przeciętne zarabiające kobiety. Z drogim pudrem w torebce czuły się jak gwiazdy niemego kina.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76971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04664"/>
            <a:ext cx="8568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FF0000"/>
                </a:solidFill>
              </a:rPr>
              <a:t>J</a:t>
            </a:r>
            <a:r>
              <a:rPr lang="pl-PL" sz="2400" dirty="0" smtClean="0">
                <a:solidFill>
                  <a:srgbClr val="FF0000"/>
                </a:solidFill>
              </a:rPr>
              <a:t>ak z feniks z popiołów</a:t>
            </a:r>
          </a:p>
          <a:p>
            <a:pPr algn="ctr"/>
            <a:endParaRPr lang="pl-PL" sz="2400" dirty="0">
              <a:solidFill>
                <a:srgbClr val="FF0000"/>
              </a:solidFill>
            </a:endParaRPr>
          </a:p>
          <a:p>
            <a:pPr algn="ctr"/>
            <a:r>
              <a:rPr lang="pl-PL" sz="2200" dirty="0" smtClean="0"/>
              <a:t>Kryzys ekonomiczny w USA, sprzedaż znacznej części udziałów firmy (1928), ponowne kupno swojej firmy, rozwód z mężem</a:t>
            </a:r>
            <a:br>
              <a:rPr lang="pl-PL" sz="2200" dirty="0" smtClean="0"/>
            </a:br>
            <a:r>
              <a:rPr lang="pl-PL" sz="2200" dirty="0" smtClean="0"/>
              <a:t> i powrót do Paryża, gdzie wyszła ponownie za mąż za młodszego od niej o 15 lat </a:t>
            </a:r>
            <a:br>
              <a:rPr lang="pl-PL" sz="2200" dirty="0" smtClean="0"/>
            </a:br>
            <a:r>
              <a:rPr lang="pl-PL" sz="2200" dirty="0" smtClean="0"/>
              <a:t>gruzińskiego księcia </a:t>
            </a:r>
            <a:r>
              <a:rPr lang="pl-PL" sz="2200" dirty="0" err="1" smtClean="0"/>
              <a:t>Achilę</a:t>
            </a:r>
            <a:r>
              <a:rPr lang="pl-PL" sz="2200" dirty="0" smtClean="0"/>
              <a:t> </a:t>
            </a:r>
            <a:r>
              <a:rPr lang="pl-PL" sz="2200" dirty="0" err="1" smtClean="0"/>
              <a:t>Gourielli</a:t>
            </a:r>
            <a:r>
              <a:rPr lang="pl-PL" sz="2200" dirty="0" smtClean="0"/>
              <a:t>. </a:t>
            </a:r>
          </a:p>
          <a:p>
            <a:pPr algn="ctr"/>
            <a:endParaRPr lang="pl-PL" sz="2200" dirty="0"/>
          </a:p>
          <a:p>
            <a:pPr algn="ctr"/>
            <a:r>
              <a:rPr lang="pl-PL" sz="2200" dirty="0" smtClean="0"/>
              <a:t>Przychodzi rok 1939…</a:t>
            </a:r>
          </a:p>
          <a:p>
            <a:pPr algn="ctr"/>
            <a:endParaRPr lang="pl-PL" sz="2200" dirty="0" smtClean="0"/>
          </a:p>
          <a:p>
            <a:pPr algn="ctr"/>
            <a:r>
              <a:rPr lang="pl-PL" sz="2200" dirty="0" smtClean="0"/>
              <a:t>W powojennym Paryżu jako siedemdziesięcioletnia kobieta była gotowa zacząć wszystko od nowa, by odbudować imperium! Ponownie, tak jak przed laty, opracowywała kremy, umieszczała w słoiczkach i sprzedawała spragnionym urody paryżankom. Europejska „Helena Rubinstein” powstaje jak z feniks z popiołów.</a:t>
            </a:r>
            <a:endParaRPr lang="pl-PL" sz="2200" dirty="0">
              <a:solidFill>
                <a:srgbClr val="FF0000"/>
              </a:solidFill>
            </a:endParaRPr>
          </a:p>
          <a:p>
            <a:pPr algn="ctr"/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2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620688"/>
            <a:ext cx="799288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ODEJŚCIE </a:t>
            </a:r>
          </a:p>
          <a:p>
            <a:pPr algn="just"/>
            <a:endParaRPr lang="pl-PL" sz="2200" dirty="0"/>
          </a:p>
          <a:p>
            <a:pPr algn="just"/>
            <a:r>
              <a:rPr lang="pl-PL" sz="2200" b="1" i="1" dirty="0" smtClean="0"/>
              <a:t>Umiera 1 kwietnia 1965 roku w wieku 95 lat, w swoim nowojorskim apartamencie, pragnąc, by jej imperium przetrwało przynajmniej trzysta lat.</a:t>
            </a:r>
          </a:p>
          <a:p>
            <a:pPr algn="just"/>
            <a:endParaRPr lang="pl-PL" sz="2200" dirty="0" smtClean="0"/>
          </a:p>
          <a:p>
            <a:pPr algn="ctr"/>
            <a:r>
              <a:rPr lang="pl-PL" sz="2200" b="1" u="sng" dirty="0" smtClean="0">
                <a:solidFill>
                  <a:srgbClr val="FF0000"/>
                </a:solidFill>
              </a:rPr>
              <a:t>Helena </a:t>
            </a:r>
            <a:r>
              <a:rPr lang="pl-PL" sz="2200" b="1" u="sng" dirty="0" err="1" smtClean="0">
                <a:solidFill>
                  <a:srgbClr val="FF0000"/>
                </a:solidFill>
              </a:rPr>
              <a:t>Rubistein</a:t>
            </a:r>
            <a:endParaRPr lang="pl-PL" sz="2200" b="1" u="sng" dirty="0" smtClean="0">
              <a:solidFill>
                <a:srgbClr val="FF0000"/>
              </a:solidFill>
            </a:endParaRPr>
          </a:p>
          <a:p>
            <a:pPr algn="just"/>
            <a:r>
              <a:rPr lang="pl-PL" sz="2200" dirty="0" smtClean="0"/>
              <a:t>to marka, którą do dziś znają kobiety na całym świecie. Wciąż kojarzy się z luksusem, klasą i… kobietą – silną, dynamiczną, pewną siebie, taką jaką była jej założycielka.</a:t>
            </a:r>
          </a:p>
          <a:p>
            <a:pPr algn="just"/>
            <a:r>
              <a:rPr lang="pl-PL" sz="2200" dirty="0" smtClean="0"/>
              <a:t> </a:t>
            </a:r>
            <a:r>
              <a:rPr lang="pl-PL" sz="2200" b="1" i="1" dirty="0" smtClean="0">
                <a:solidFill>
                  <a:srgbClr val="00B050"/>
                </a:solidFill>
              </a:rPr>
              <a:t>To ona jako pierwsza wytoczyła wojnę zmarszczkom. Stworzyła kremy z filtrem słonecznym. Wynalazła wodoodporny tusz do rzęs, masaże i elektrolizę. To ona jako pierwsza otworzyła salon odnowy dla panów na Manhattanie</a:t>
            </a:r>
            <a:r>
              <a:rPr lang="pl-PL" sz="2200" dirty="0" smtClean="0"/>
              <a:t>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36600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620688"/>
            <a:ext cx="7920880" cy="3672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Rubinstein osiągnęła niebywały sukces, jej kosmetyki do dziś uważane są za synonim prestiżu, </a:t>
            </a:r>
            <a:b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ona sama za jedną z najbogatszych kobiet w historii.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784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83568" y="62068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Kiedy odeszła majątek Heleny </a:t>
            </a:r>
            <a:r>
              <a:rPr lang="pl-PL" sz="2800" b="1" dirty="0" err="1" smtClean="0"/>
              <a:t>Chaji</a:t>
            </a:r>
            <a:r>
              <a:rPr lang="pl-PL" sz="2800" b="1" dirty="0" smtClean="0"/>
              <a:t> Rubinstein szacowano na 100 mln dol.</a:t>
            </a:r>
            <a:endParaRPr lang="pl-PL" sz="2800" b="1" dirty="0"/>
          </a:p>
        </p:txBody>
      </p:sp>
      <p:sp>
        <p:nvSpPr>
          <p:cNvPr id="4" name="Prostokąt 3"/>
          <p:cNvSpPr/>
          <p:nvPr/>
        </p:nvSpPr>
        <p:spPr>
          <a:xfrm>
            <a:off x="488730" y="198884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Mimo, że spadkobiercy Heleny Rubinstein w 1974 r. sprzedali firmę spółce Colgate </a:t>
            </a:r>
            <a:r>
              <a:rPr lang="pl-PL" sz="2400" dirty="0" err="1" smtClean="0"/>
              <a:t>Pamolive</a:t>
            </a:r>
            <a:r>
              <a:rPr lang="pl-PL" sz="2400" dirty="0" smtClean="0"/>
              <a:t> firma dalej się rozwija. </a:t>
            </a:r>
          </a:p>
          <a:p>
            <a:pPr algn="ctr"/>
            <a:endParaRPr lang="pl-PL" sz="2400" b="1" dirty="0"/>
          </a:p>
          <a:p>
            <a:pPr algn="ctr"/>
            <a:r>
              <a:rPr lang="pl-PL" sz="2400" b="1" dirty="0" smtClean="0"/>
              <a:t>W 1980 r. spółka "</a:t>
            </a:r>
            <a:r>
              <a:rPr lang="pl-PL" sz="2400" b="1" dirty="0" err="1" smtClean="0"/>
              <a:t>Albi</a:t>
            </a:r>
            <a:r>
              <a:rPr lang="pl-PL" sz="2400" b="1" dirty="0" smtClean="0"/>
              <a:t> International" kupiła akcje firmy. </a:t>
            </a:r>
            <a:r>
              <a:rPr lang="pl-PL" sz="2400" dirty="0" smtClean="0"/>
              <a:t>Po czterech latach odsprzedała rynek środkowoamerykański i japoński firmie </a:t>
            </a:r>
            <a:r>
              <a:rPr lang="pl-PL" sz="2400" dirty="0" err="1" smtClean="0"/>
              <a:t>L'Oeral</a:t>
            </a:r>
            <a:r>
              <a:rPr lang="pl-PL" sz="2400" dirty="0" smtClean="0"/>
              <a:t>. </a:t>
            </a:r>
          </a:p>
          <a:p>
            <a:pPr algn="ctr"/>
            <a:r>
              <a:rPr lang="pl-PL" sz="2400" dirty="0" smtClean="0">
                <a:solidFill>
                  <a:srgbClr val="FF0000"/>
                </a:solidFill>
              </a:rPr>
              <a:t>Symbol HR obecny jest do dziś w 51 krajach, wciąż będąc symbolem luksusu.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.hprints.net/md/50/50682-helena-rubinstein-cosmetics-1915-valaze-hprints-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" y="588102"/>
            <a:ext cx="4497886" cy="595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c1.staticflickr.com/3/2500/3774812058_f29932be0e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202112" cy="627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115616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ARTYKUŁY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68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3.amazonaws.com/media.wbur.org/wordpress/12/files/2015/01/TJM_Rubinstein_100-Vala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7456"/>
            <a:ext cx="6696744" cy="63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34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2.bp.blogspot.com/-k8mO4Fz13sQ/U7r7R4lNFyI/AAAAAAAABeU/iNLDz1n0yHI/s1600/HR+la+Petite+Illustration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21850" cy="61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25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 </a:t>
            </a:r>
            <a:r>
              <a:rPr lang="en-US" b="1" dirty="0">
                <a:solidFill>
                  <a:srgbClr val="FF0000"/>
                </a:solidFill>
              </a:rPr>
              <a:t>a 1935 pamphlet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Helena Rubinstein, </a:t>
            </a:r>
            <a:r>
              <a:rPr lang="en-US" b="1" dirty="0" smtClean="0">
                <a:solidFill>
                  <a:srgbClr val="FF0000"/>
                </a:solidFill>
              </a:rPr>
              <a:t>writes</a:t>
            </a:r>
            <a:r>
              <a:rPr lang="pl-PL" b="1" dirty="0" smtClean="0">
                <a:solidFill>
                  <a:srgbClr val="FF0000"/>
                </a:solidFill>
              </a:rPr>
              <a:t>: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76917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800" b="1" dirty="0" smtClean="0"/>
              <a:t>“</a:t>
            </a:r>
            <a:r>
              <a:rPr lang="en-US" sz="4800" b="1" dirty="0"/>
              <a:t>Let me create a living portrait of you </a:t>
            </a:r>
            <a:r>
              <a:rPr lang="pl-PL" sz="4800" b="1" dirty="0" smtClean="0"/>
              <a:t/>
            </a:r>
            <a:br>
              <a:rPr lang="pl-PL" sz="4800" b="1" dirty="0" smtClean="0"/>
            </a:br>
            <a:r>
              <a:rPr lang="en-US" sz="4800" b="1" dirty="0" smtClean="0"/>
              <a:t>in </a:t>
            </a:r>
            <a:r>
              <a:rPr lang="en-US" sz="4800" b="1" dirty="0"/>
              <a:t>vibrant, thrilling colors!”</a:t>
            </a:r>
            <a:endParaRPr lang="pl-PL" sz="4800" b="1" dirty="0"/>
          </a:p>
        </p:txBody>
      </p:sp>
    </p:spTree>
    <p:extLst>
      <p:ext uri="{BB962C8B-B14F-4D97-AF65-F5344CB8AC3E}">
        <p14:creationId xmlns:p14="http://schemas.microsoft.com/office/powerpoint/2010/main" val="2302542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548680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BIBLIOGRAFIA: 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1.https://www.google.pl/?gws_rd=ssl#q=rubinstein+ona</a:t>
            </a:r>
          </a:p>
          <a:p>
            <a:r>
              <a:rPr lang="pl-PL" dirty="0" smtClean="0"/>
              <a:t>2. </a:t>
            </a:r>
            <a:r>
              <a:rPr lang="pl-PL" i="1" dirty="0" err="1" smtClean="0"/>
              <a:t>twarzebiznesu.pl</a:t>
            </a:r>
            <a:r>
              <a:rPr lang="pl-PL" b="1" i="1" dirty="0" err="1" smtClean="0"/>
              <a:t>marks</a:t>
            </a:r>
            <a:r>
              <a:rPr lang="pl-PL" i="1" dirty="0" smtClean="0"/>
              <a:t>-</a:t>
            </a:r>
            <a:r>
              <a:rPr lang="pl-PL" b="1" i="1" dirty="0" smtClean="0"/>
              <a:t>spencer</a:t>
            </a:r>
            <a:r>
              <a:rPr lang="pl-PL" i="1" dirty="0" smtClean="0"/>
              <a:t>-</a:t>
            </a:r>
            <a:r>
              <a:rPr lang="pl-PL" b="1" i="1" dirty="0" smtClean="0"/>
              <a:t>max</a:t>
            </a:r>
            <a:r>
              <a:rPr lang="pl-PL" i="1" dirty="0" smtClean="0"/>
              <a:t>-</a:t>
            </a:r>
            <a:r>
              <a:rPr lang="pl-PL" b="1" i="1" dirty="0" err="1" smtClean="0"/>
              <a:t>factor</a:t>
            </a:r>
            <a:r>
              <a:rPr lang="pl-PL" b="1" i="1" dirty="0" smtClean="0"/>
              <a:t>-i-c</a:t>
            </a:r>
            <a:r>
              <a:rPr lang="pl-PL" i="1" dirty="0" smtClean="0"/>
              <a:t>...</a:t>
            </a:r>
          </a:p>
          <a:p>
            <a:r>
              <a:rPr lang="pl-PL" i="1" dirty="0" smtClean="0"/>
              <a:t>3. https://pl.wikipedia.org/wiki/Helena_Rubinstein</a:t>
            </a:r>
          </a:p>
          <a:p>
            <a:r>
              <a:rPr lang="pl-PL" i="1" dirty="0" smtClean="0"/>
              <a:t>4. stylzycia.newsweek.pl/zycie-heleny-</a:t>
            </a:r>
            <a:r>
              <a:rPr lang="pl-PL" b="1" i="1" dirty="0" smtClean="0"/>
              <a:t>rubinstein</a:t>
            </a:r>
            <a:r>
              <a:rPr lang="pl-PL" i="1" dirty="0" smtClean="0"/>
              <a:t>,69756,1,1.html</a:t>
            </a:r>
          </a:p>
          <a:p>
            <a:r>
              <a:rPr lang="pl-PL" i="1" dirty="0" smtClean="0"/>
              <a:t>5. iwawierzba.blox.pl/.../</a:t>
            </a:r>
            <a:r>
              <a:rPr lang="pl-PL" i="1" dirty="0" err="1" smtClean="0"/>
              <a:t>Slawni-ludzie-w-kregu-rodzinyHelena-</a:t>
            </a:r>
            <a:r>
              <a:rPr lang="pl-PL" b="1" i="1" dirty="0" err="1" smtClean="0"/>
              <a:t>Rubinstein</a:t>
            </a:r>
            <a:r>
              <a:rPr lang="pl-PL" i="1" dirty="0" smtClean="0"/>
              <a:t>..</a:t>
            </a:r>
          </a:p>
          <a:p>
            <a:r>
              <a:rPr lang="pl-PL" i="1" dirty="0" smtClean="0"/>
              <a:t>6. vumag.pl/ludzie-uroda/</a:t>
            </a:r>
            <a:r>
              <a:rPr lang="pl-PL" b="1" i="1" dirty="0" err="1" smtClean="0"/>
              <a:t>rubinstein</a:t>
            </a:r>
            <a:r>
              <a:rPr lang="pl-PL" i="1" dirty="0" err="1" smtClean="0"/>
              <a:t>-ladna-historia</a:t>
            </a:r>
            <a:r>
              <a:rPr lang="pl-PL" i="1" dirty="0" smtClean="0"/>
              <a:t>/</a:t>
            </a:r>
            <a:r>
              <a:rPr lang="pl-PL" i="1" dirty="0" err="1" smtClean="0"/>
              <a:t>pkccc</a:t>
            </a:r>
            <a:endParaRPr lang="pl-PL" i="1" dirty="0" smtClean="0"/>
          </a:p>
          <a:p>
            <a:r>
              <a:rPr lang="pl-PL" i="1" dirty="0" smtClean="0"/>
              <a:t>7. www.wysokieobcasy.pl/wysokie-obcasy/1,96856,4343900.html</a:t>
            </a:r>
          </a:p>
          <a:p>
            <a:r>
              <a:rPr lang="pl-PL" dirty="0" smtClean="0"/>
              <a:t>8.</a:t>
            </a:r>
            <a:r>
              <a:rPr lang="pl-PL" i="1" dirty="0" smtClean="0"/>
              <a:t> www.gazetakrakowska.pl › Strona główna</a:t>
            </a:r>
          </a:p>
          <a:p>
            <a:r>
              <a:rPr lang="pl-PL" i="1" dirty="0" smtClean="0"/>
              <a:t>9. www.jpost.com/.../</a:t>
            </a:r>
            <a:r>
              <a:rPr lang="pl-PL" b="1" i="1" dirty="0" smtClean="0"/>
              <a:t>Marketing</a:t>
            </a:r>
            <a:r>
              <a:rPr lang="pl-PL" i="1" dirty="0" smtClean="0"/>
              <a:t>.../</a:t>
            </a:r>
            <a:r>
              <a:rPr lang="pl-PL" b="1" i="1" dirty="0" smtClean="0"/>
              <a:t>Helena</a:t>
            </a:r>
            <a:r>
              <a:rPr lang="pl-PL" i="1" dirty="0" smtClean="0"/>
              <a:t>-</a:t>
            </a:r>
            <a:r>
              <a:rPr lang="pl-PL" b="1" i="1" dirty="0" err="1" smtClean="0"/>
              <a:t>Rubinstein</a:t>
            </a:r>
            <a:r>
              <a:rPr lang="pl-PL" i="1" dirty="0" err="1" smtClean="0"/>
              <a:t>s</a:t>
            </a:r>
            <a:r>
              <a:rPr lang="pl-PL" i="1" dirty="0" smtClean="0"/>
              <a:t>-...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4834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 algn="r">
              <a:buNone/>
            </a:pPr>
            <a:endParaRPr lang="pl-PL" dirty="0" smtClean="0"/>
          </a:p>
          <a:p>
            <a:pPr marL="64008" indent="0" algn="r">
              <a:buNone/>
            </a:pPr>
            <a:endParaRPr lang="pl-PL" dirty="0"/>
          </a:p>
          <a:p>
            <a:pPr marL="64008" indent="0" algn="r">
              <a:buNone/>
            </a:pPr>
            <a:endParaRPr lang="pl-PL" dirty="0" smtClean="0"/>
          </a:p>
          <a:p>
            <a:pPr marL="64008" indent="0" algn="r">
              <a:buNone/>
            </a:pPr>
            <a:endParaRPr lang="pl-PL" dirty="0"/>
          </a:p>
          <a:p>
            <a:pPr marL="64008" indent="0" algn="r">
              <a:buNone/>
            </a:pPr>
            <a:endParaRPr lang="pl-PL" dirty="0" smtClean="0"/>
          </a:p>
          <a:p>
            <a:pPr marL="64008" indent="0" algn="r">
              <a:buNone/>
            </a:pPr>
            <a:endParaRPr lang="pl-PL" dirty="0"/>
          </a:p>
          <a:p>
            <a:pPr marL="64008" indent="0" algn="r">
              <a:buNone/>
            </a:pPr>
            <a:endParaRPr lang="pl-PL" dirty="0" smtClean="0"/>
          </a:p>
          <a:p>
            <a:pPr marL="64008" indent="0" algn="r">
              <a:buNone/>
            </a:pPr>
            <a:endParaRPr lang="pl-PL"/>
          </a:p>
          <a:p>
            <a:pPr marL="64008" indent="0" algn="r">
              <a:buNone/>
            </a:pPr>
            <a:r>
              <a:rPr lang="pl-PL" smtClean="0"/>
              <a:t>Wspólne </a:t>
            </a:r>
            <a:r>
              <a:rPr lang="pl-PL" dirty="0"/>
              <a:t>opracowanie </a:t>
            </a:r>
          </a:p>
          <a:p>
            <a:pPr marL="64008" indent="0" algn="r">
              <a:buNone/>
            </a:pPr>
            <a:r>
              <a:rPr lang="pl-PL" dirty="0"/>
              <a:t>szkolnego zespołu </a:t>
            </a:r>
            <a:r>
              <a:rPr lang="pl-PL" dirty="0" err="1"/>
              <a:t>eTwinning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417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561704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l-PL" sz="3200" dirty="0" smtClean="0"/>
              <a:t>Właściwie </a:t>
            </a:r>
            <a:r>
              <a:rPr lang="pl-PL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Chaja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Rubinstein, </a:t>
            </a:r>
            <a:r>
              <a:rPr lang="pl-PL" sz="3200" dirty="0"/>
              <a:t>urodziła się na krakowskim Kazimierzu jako najstarsza z ośmiorga </a:t>
            </a:r>
            <a:r>
              <a:rPr lang="pl-PL" sz="3200" dirty="0" smtClean="0">
                <a:solidFill>
                  <a:schemeClr val="tx1"/>
                </a:solidFill>
              </a:rPr>
              <a:t>dzieci </a:t>
            </a:r>
            <a:br>
              <a:rPr lang="pl-PL" sz="3200" dirty="0" smtClean="0">
                <a:solidFill>
                  <a:schemeClr val="tx1"/>
                </a:solidFill>
              </a:rPr>
            </a:br>
            <a:r>
              <a:rPr lang="pl-PL" sz="3200" dirty="0" smtClean="0"/>
              <a:t>handlarza </a:t>
            </a:r>
            <a:r>
              <a:rPr lang="pl-PL" sz="3200" dirty="0"/>
              <a:t>naftą</a:t>
            </a:r>
            <a:r>
              <a:rPr lang="pl-PL" sz="3200" dirty="0" smtClean="0"/>
              <a:t>.</a:t>
            </a:r>
          </a:p>
          <a:p>
            <a:pPr marL="114300" indent="0" algn="ctr">
              <a:buNone/>
            </a:pPr>
            <a:endParaRPr lang="pl-PL" sz="3200" b="1" dirty="0" smtClean="0"/>
          </a:p>
          <a:p>
            <a:pPr marL="114300" indent="0" algn="ctr">
              <a:buNone/>
            </a:pPr>
            <a:r>
              <a:rPr lang="pl-PL" sz="3200" b="1" dirty="0" smtClean="0"/>
              <a:t>ur</a:t>
            </a:r>
            <a:r>
              <a:rPr lang="pl-PL" sz="3200" b="1" dirty="0"/>
              <a:t>. 25 </a:t>
            </a:r>
            <a:r>
              <a:rPr lang="pl-PL" sz="3200" b="1" dirty="0" smtClean="0"/>
              <a:t>grudnia 1870</a:t>
            </a:r>
            <a:r>
              <a:rPr lang="pl-PL" sz="3200" b="1" baseline="30000" dirty="0" smtClean="0"/>
              <a:t> </a:t>
            </a:r>
            <a:r>
              <a:rPr lang="pl-PL" sz="3200" b="1" dirty="0" smtClean="0"/>
              <a:t> w </a:t>
            </a:r>
            <a:r>
              <a:rPr lang="pl-PL" sz="3200" b="1" dirty="0"/>
              <a:t>Krakowie, </a:t>
            </a:r>
            <a:endParaRPr lang="pl-PL" sz="3200" b="1" dirty="0" smtClean="0"/>
          </a:p>
          <a:p>
            <a:pPr marL="114300" indent="0" algn="ctr">
              <a:buNone/>
            </a:pPr>
            <a:r>
              <a:rPr lang="pl-PL" sz="3200" b="1" dirty="0" smtClean="0"/>
              <a:t>zm</a:t>
            </a:r>
            <a:r>
              <a:rPr lang="pl-PL" sz="3200" b="1" dirty="0"/>
              <a:t>. 1 kwietnia 1965 w Nowym </a:t>
            </a:r>
            <a:r>
              <a:rPr lang="pl-PL" sz="3200" b="1" dirty="0" smtClean="0"/>
              <a:t>Jorku </a:t>
            </a:r>
          </a:p>
          <a:p>
            <a:pPr marL="114300" indent="0" algn="ctr">
              <a:buNone/>
            </a:pPr>
            <a:r>
              <a:rPr lang="pl-PL" sz="3200" dirty="0" smtClean="0"/>
              <a:t>amerykańska </a:t>
            </a:r>
            <a:r>
              <a:rPr lang="pl-PL" sz="3200" dirty="0"/>
              <a:t>bizneswoman żydowskiego pochodzenia, założycielka przedsiębiorstwa Helena Rubinstein Inc.</a:t>
            </a:r>
          </a:p>
        </p:txBody>
      </p:sp>
    </p:spTree>
    <p:extLst>
      <p:ext uri="{BB962C8B-B14F-4D97-AF65-F5344CB8AC3E}">
        <p14:creationId xmlns:p14="http://schemas.microsoft.com/office/powerpoint/2010/main" val="184488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836712"/>
            <a:ext cx="763284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4000" b="1" dirty="0"/>
          </a:p>
          <a:p>
            <a:pPr algn="ctr"/>
            <a:r>
              <a:rPr lang="pl-PL" sz="4000" b="1" dirty="0" smtClean="0"/>
              <a:t>NAUKI MATKI</a:t>
            </a:r>
          </a:p>
          <a:p>
            <a:endParaRPr lang="pl-PL" dirty="0"/>
          </a:p>
          <a:p>
            <a:endParaRPr lang="pl-PL" dirty="0" smtClean="0"/>
          </a:p>
          <a:p>
            <a:pPr algn="ctr"/>
            <a:r>
              <a:rPr lang="pl-PL" sz="3200" i="1" dirty="0" smtClean="0">
                <a:solidFill>
                  <a:srgbClr val="FF0000"/>
                </a:solidFill>
              </a:rPr>
              <a:t>„Uroda pomoże wam znaleźć męża </a:t>
            </a:r>
            <a:br>
              <a:rPr lang="pl-PL" sz="3200" i="1" dirty="0" smtClean="0">
                <a:solidFill>
                  <a:srgbClr val="FF0000"/>
                </a:solidFill>
              </a:rPr>
            </a:br>
            <a:r>
              <a:rPr lang="pl-PL" sz="3200" i="1" dirty="0" smtClean="0">
                <a:solidFill>
                  <a:srgbClr val="FF0000"/>
                </a:solidFill>
              </a:rPr>
              <a:t>i utrzymać jego miłość</a:t>
            </a:r>
            <a:r>
              <a:rPr lang="pl-PL" sz="3200" i="1" smtClean="0">
                <a:solidFill>
                  <a:srgbClr val="FF0000"/>
                </a:solidFill>
              </a:rPr>
              <a:t>” </a:t>
            </a:r>
            <a:br>
              <a:rPr lang="pl-PL" sz="3200" i="1" smtClean="0">
                <a:solidFill>
                  <a:srgbClr val="FF0000"/>
                </a:solidFill>
              </a:rPr>
            </a:br>
            <a:r>
              <a:rPr lang="pl-PL" sz="3200" smtClean="0"/>
              <a:t>– </a:t>
            </a:r>
            <a:r>
              <a:rPr lang="pl-PL" sz="3200" dirty="0" smtClean="0"/>
              <a:t>uczy dziewczynki matka, wcierając w ich buzie tajemniczy specyfik przygotowany przez węgierskiego doktora </a:t>
            </a:r>
            <a:r>
              <a:rPr lang="pl-PL" sz="3200" dirty="0" err="1" smtClean="0"/>
              <a:t>Lykusky’ego</a:t>
            </a:r>
            <a:r>
              <a:rPr lang="pl-PL" sz="3200" dirty="0" smtClean="0"/>
              <a:t>”.</a:t>
            </a: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004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73353" y="332655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 smtClean="0"/>
              <a:t>Mając osiemnaście lat rozpoczęła pracę w aptece </a:t>
            </a:r>
            <a:br>
              <a:rPr lang="pl-PL" sz="2400" dirty="0" smtClean="0"/>
            </a:br>
            <a:r>
              <a:rPr lang="pl-PL" sz="2400" dirty="0" smtClean="0"/>
              <a:t>w Melbourne. </a:t>
            </a:r>
            <a:r>
              <a:rPr lang="pl-PL" sz="2400" i="1" dirty="0" smtClean="0">
                <a:solidFill>
                  <a:srgbClr val="FF0000"/>
                </a:solidFill>
              </a:rPr>
              <a:t>„Egzotyczna aptekarka” </a:t>
            </a:r>
            <a:r>
              <a:rPr lang="pl-PL" sz="2400" dirty="0" smtClean="0"/>
              <a:t>o pięknej brzoskwiniowej cerze wzbudzała zazdrość i podziw </a:t>
            </a:r>
            <a:br>
              <a:rPr lang="pl-PL" sz="2400" dirty="0" smtClean="0"/>
            </a:br>
            <a:r>
              <a:rPr lang="pl-PL" sz="2400" dirty="0" smtClean="0"/>
              <a:t>u tamtejszych kobiet, posiadaczek brzydkiej, zniszczonej i spalonej słońcem skóry. Żydówka więc doszła  do wniosku, że w małych słoiczkach przysyłanych przez matkę z rodzinnego Krakowa jest coś, co chciałyby mieć wszystkie Australijki.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b="1" dirty="0" smtClean="0">
                <a:solidFill>
                  <a:srgbClr val="FF0000"/>
                </a:solidFill>
              </a:rPr>
              <a:t>I tak zrodził się jej pierwszy pomysł na biznes</a:t>
            </a:r>
            <a:r>
              <a:rPr lang="pl-PL" sz="2400" dirty="0" smtClean="0"/>
              <a:t>. Prezentuje klientkom apteki krem doktora </a:t>
            </a:r>
            <a:r>
              <a:rPr lang="pl-PL" sz="2400" dirty="0" err="1" smtClean="0"/>
              <a:t>Lykusky’ego</a:t>
            </a:r>
            <a:r>
              <a:rPr lang="pl-PL" sz="2400" dirty="0" smtClean="0"/>
              <a:t>. Na nazwisko Heleny Rubinstein w Australii przychodzi coraz więcej paczek wypełnionych cudownym krakowskim mazidłem. Młoda kosmetyczka myśli nawet o marketingu i dlatego specyfik nazywa tajemniczo „</a:t>
            </a:r>
            <a:r>
              <a:rPr lang="pl-PL" sz="2400" dirty="0" err="1" smtClean="0"/>
              <a:t>Valaze</a:t>
            </a:r>
            <a:r>
              <a:rPr lang="pl-PL" sz="2400" dirty="0" smtClean="0"/>
              <a:t>”.</a:t>
            </a:r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7282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38499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 smtClean="0">
                <a:solidFill>
                  <a:srgbClr val="FF0000"/>
                </a:solidFill>
              </a:rPr>
              <a:t>Zadbała także o</a:t>
            </a:r>
            <a:r>
              <a:rPr lang="pl-PL" sz="2400" b="1" dirty="0" smtClean="0">
                <a:solidFill>
                  <a:srgbClr val="FF0000"/>
                </a:solidFill>
              </a:rPr>
              <a:t> PR </a:t>
            </a:r>
            <a:r>
              <a:rPr lang="pl-PL" sz="2400" dirty="0" smtClean="0">
                <a:solidFill>
                  <a:srgbClr val="FF0000"/>
                </a:solidFill>
              </a:rPr>
              <a:t>swojego kosmetyku dopisując do niego jedną z pierwszych, jak sama określiła to później, „ładnych historii”.</a:t>
            </a:r>
          </a:p>
          <a:p>
            <a:pPr algn="just"/>
            <a:endParaRPr lang="pl-PL" sz="2400" dirty="0" smtClean="0"/>
          </a:p>
          <a:p>
            <a:pPr algn="just"/>
            <a:r>
              <a:rPr lang="pl-PL" sz="2400" b="1" i="1" dirty="0" smtClean="0">
                <a:solidFill>
                  <a:srgbClr val="0070C0"/>
                </a:solidFill>
              </a:rPr>
              <a:t>„Matka dostała kiedyś ów specyfik od sławnej aktorki Heleny Modrzejewskiej, a recepturę stworzył znany europejski lekarz doktor </a:t>
            </a:r>
            <a:r>
              <a:rPr lang="pl-PL" sz="2400" b="1" i="1" dirty="0" err="1" smtClean="0">
                <a:solidFill>
                  <a:srgbClr val="0070C0"/>
                </a:solidFill>
              </a:rPr>
              <a:t>Lykuski</a:t>
            </a:r>
            <a:r>
              <a:rPr lang="pl-PL" sz="2400" b="1" i="1" dirty="0" smtClean="0">
                <a:solidFill>
                  <a:srgbClr val="0070C0"/>
                </a:solidFill>
              </a:rPr>
              <a:t>” </a:t>
            </a:r>
            <a:r>
              <a:rPr lang="pl-PL" sz="2400" dirty="0" smtClean="0"/>
              <a:t>-reklamowała krem wśród nowych klientek, dodając, że skuteczność kosmetyku zapewniają rzadkie karpackie zioła.</a:t>
            </a:r>
          </a:p>
          <a:p>
            <a:pPr algn="just"/>
            <a:endParaRPr lang="pl-PL" sz="2400" dirty="0" smtClean="0"/>
          </a:p>
          <a:p>
            <a:pPr algn="just"/>
            <a:r>
              <a:rPr lang="pl-PL" sz="2400" dirty="0" smtClean="0"/>
              <a:t>W rzeczywistości krem powstawał w całości </a:t>
            </a:r>
            <a:br>
              <a:rPr lang="pl-PL" sz="2400" dirty="0" smtClean="0"/>
            </a:br>
            <a:r>
              <a:rPr lang="pl-PL" sz="2400" dirty="0" smtClean="0"/>
              <a:t>z produktów dostępnych w Australii. W jego skład wchodziła lanolina, owczy wosk i olejki eteryczne.</a:t>
            </a:r>
          </a:p>
          <a:p>
            <a:pPr algn="just"/>
            <a:endParaRPr lang="pl-PL" sz="2400" dirty="0"/>
          </a:p>
        </p:txBody>
      </p:sp>
      <p:sp>
        <p:nvSpPr>
          <p:cNvPr id="3" name="AutoShape 2" descr="data:image/jpeg;base64,/9j/4AAQSkZJRgABAQAAAQABAAD/2wCEAAkGBxASEhUSEBIVFRUVFRUVFRUXFRUXFRUVFRUWFhUVFRUYHSggGBolHRUVITEhJSkrLi4uFx8zODMtNygtLisBCgoKDg0OGxAQGi0lICUtLS0tLS0tLS0tLS0tLS0tLS0tLS0tLS0tLS0tLS0tLS0tLS0tLS0tLS0tLS0tLS0tLf/AABEIAOEA4QMBEQACEQEDEQH/xAAbAAEAAwEBAQEAAAAAAAAAAAAAAQIDBAUGB//EADwQAAIBAgMFBAcFCAMBAAAAAAABAgMRBCExBRJBUWEycYGRBhMiobHB0RRSYpLwIzNCQ3Ki4fEVgsI0/8QAGgEBAAMBAQEAAAAAAAAAAAAAAAECAwQFBv/EADIRAQACAgAEBAMHBAMBAAAAAAABAgMRBBIhMRNBUWEiMqEFFFJxgbHRQpHh8CMzwTT/2gAMAwEAAhEDEQA/AP2+wAAAAAAJsAsBIAAAAAAAAAAAAAAEWAWAgAAAAAFgAAABNgFgJAAAAAAAAAAAAAAAAAAAABDAWAAQAAAAAE2AkAAAAAAAAAAAAAAAAAAAAAAAAAAIsBAAABYAAAAAAAAAAAAAAAAAAAAAAAAAAAAAAAAEAAAAAAAAAAAIlJLV2ImYjuOOrtSjHLfu+Ubv4GFuKxR03v8ALq0jFefJn/yl+xRqv/rur3lfvMz8tJn6J8L1tCJY+rr6hrvnFFZ4jLHXk+qfDr+JVbSq3/c/3xKxxOX8H1T4VfxfRd4+ou1Qn4OMvgXnPkj5sc/pMSjw6z/UhbZp/wASnD+qDt5kffaR80TH6HgW8tS6qGNpT7E4vuav5G1M+O/y2hS2O1e8Og2UAAAAAAAAAAAAAAAAAAAAAcuMx9Ol23m9IrOTfJJamOXiKY+kz19PNemO1uzlVTE1NIqjHnL2qn5VkvEw3xGTt8Mf3n+GmsdfefotHZtO96kpVH+N5eEVkTHC4463mbT7z/4ictp+WNfk33oRXsxS7kkac1Kx0V1M92axllnqU+8REdU+Gxr4tSVsjHJxEWjS1cemHre4wjLDTlbPGSeri/cdH3jcKeHpeOJ/D5O5aMsImqJ0sNU7cEnztuv8y+paa4ckfFEb/wB80RbJXtKn/H1oZ4es7fcqe1Hwks17yv3e9euG/wCk9YW8Wlvnr+sdCG2XB7uJpuk3kpa05d0lp3MV4u1J1mrr37weBzRvHO/3erCaaTTuno1oztraLRuGExrusSgAAAAAAAAAAAAAAAiTtmyJnQ8SptOpXk4YVLdWUqz7K/p5s4LZ8maeXD0jzt/DqjFXHG8nf0/l04TC06Te7edT+Kb18ZaRXQ0xYseLt1t5yzve1+/SPRrUxHN+WS89WL54jzRWjirYp8Mjhy8X6Nq43LKcnxZx24m0tYpEKuk+JlOSfOV9Qq6K5mU390q+rjzK8/uaHGPMnxI9U6lMZNaSL14iY7SryNoYprXM6KcbPmpOKHXQrJ9l2fLT/Z34uJi0/DLG1Jju6pVVJOFSN08nlk+9HZGWLRy3hlyzE7h5lXA1cNephPahrKi35uD+X+jnnDfDPPgnp518v0bxkrl+HL0n1/l6eydq0sRG8HmspRfai+TR18PxNM0dO/nDDLhtinUu86GQAAAAAAAAAAAAAD5vGVni5unGVqEH+0kn+8a1V/ufHuR52S/j25d/BHf3/wAfu66R4Mb/AKp7e3+XoQlGMVGC3YLS2Tl9EW54iNR0j6yz1MzuesqOrlwSXl5cWc9s+o76hfl6sKlfl5vXwXA87Lxcf0/3nv8A4a1x+rllXiupxWzt4pLGWLfAynNK8Y4ZSrS5mfPMrxSGbqPmNrcqN5iTlRchPKlTY3pHKuqjJ5pV5YaRql65ZhSaO6hjXo8111Xiehh420dJ6w574Y8nbRrcYvwPVw8RE9Yc9sfq8zbmz5Rl9swns1I51IrSceN0tXbzXVItxGPf/Ph7x3a4Mka8HL2nt7Pb2NtKGIpKpHLhKPGMuK/XBo7eHz1zU5o/X2lzZsU4r8su43ZAAAAAAAAAAAA8T0px7p01CHbqvdVtUv4pe+3icXG5ppTlr3np+jp4bHFrbntDHA4WNGmqa4Zy/FPV+C5GHSteXyj6z/haZm083q0qVOLOHPxGu69auOrWPKy55tLorRzzm2c82mW0V0ybKr6VbJiEoJShskAAEkCUyELEGl4MmJ0pMOqhVsdOHPNZYXp0ejh61s14roe9w/EbjcOS9HmYRfZsZaP7qvbuUm3u++68S2O0YeIiI+W3+x/DS3/Lh696vqz13AAAAAABFwFwFwFwFwPldrVN/G04/dz/ACx3l/c/cjxuIvz8TEen+/u78MawzPq728r+RlnyahSsdXHWmeJlyzMuqlXLNnO3iFGF4hASoy4gJiFWEpuDRcCUBKK6VXIEohEw1psRLOYduGmehwmbllzZKuL0kbUabWsZ5PvV15OJ38Xb4azHlPQ4aImZj2fW0Z70U+aT81c+hpbmrEvNmNTpcsgAAAAFN4jYXGwuNhcjYhyGyHw0a18c5PjvRXk18UfPRfeaZn3etNdYYh72IeSRz8XeezLHDgqM8qZdVYYshpEKthZBYVZKYQEoaAgCUBYAkQiViJQsiBeLKqzDqos1xz1YXhzeksvYguLfwX+T1c0zNKqcPHxS+j2PUvSj09nyyPd4DJz4Y9tx/ZwZ66vLuOxiAAAADC5ULgLgLgRVeT7n8Ct/llaI6vgca3Coqq4VJqX5nL3xZ8xO6zze8vYp8UTX2fR1ZppNZppNPvOfip3LGkack7HC6IYhpCrCQnQo0TBASnaGglCAkCQLRfIb0pMb7pbKz1BMhK0SqJdVE0x92F3NiP22JjFdmnnLl7OcvfZeB6tY57xHlEfsrHwY5nzl7PorVvSd9d5vwbZ6f2RfdLfm5ONrq8fk9o9dxgEXAXAAcxVKQlIADj2xiHTo1JLVRdu95L4nPxV+TDaWuGvNkiHy8N2o3B6VoRnHpNKzPBrq0zWfPr+r0LbrETHlOv0RsvFODeHqZOPZfNcvocmes66r2iJ+KrtmcS0MmQ0hASgkQSFiRFgnaEEpAALhCxRABeCKqynFYrcVo5yei+Z0Ya9dstbn2aww/wBnw85y7c1n46L3nrWr4GCd97Mt+LliI7Q19Gam7U3OdNeaz+Zf7Ivy5OX1hXja7pze76c+ieYAAAADnKrAE3AgrseV6Tf/ADy8Dg+0J/4J/OHTwn/bD5fDzuo01lJXlTfVWbj814nh069HpXjXxeXm78Rho4mCkvZqx5c/odMx4tff92FbTit7McPi5X3KytJZX4M8zLimJ3DojUxuHSznWhUJCRFiRNiRVoAE7AkAEKpKiUBLqWyiryehrhwTeWdpdezsCoy36rvN5pfdR7GDDTHMc3f09HLlyTaNV7OTbOL9ZUVNaRd34HHxObxb9Ozo4fHyV5pb7BzxF+j+B1fZ3/0RplxX/U+tPpnkgAAAA5yqwAIkCg8/bUN6jNdL+85eNrvDZvw86yQ+Kqp2Tj2oveXhqj5vepezGu0vZpvftVpNKVs1wn/k3i253HdyXry/Dbs6k6VZWnH2lrwaOmt6ZfhvHVnq2Od17Mng5R09qPPj4o5svBecL1zs3BnHbhrx26w2jLWVbGOtNAlIBVgAnYDYEBGxNnyL1w3nyUm8Q6aGDlLXJfHw1O7DwO+tmF88eTvpUYQ7CvL9av5I745ccapG5c02tfvPR5u0cWqd1F3nLV/JHn5cmtxE9fOf/IdWHFNus9nm4eNrt6vV9eKOZ1X69Hs+jcP2m93nrfZVd5eZw8ZPw6fUJn0MPLSSAAABzlVgCGUFWyBhi3eEu4zzRukr4/mh8bXhaTXkfL3rqdParO4ZUa7pu67LefR/Qyno05YvHu9mNSFRXeT4SWptGSLfN/dyWpavZ0wqTis7SXNZP/J00y3rHqxmKz7IdSEtdfJl/FpbujlmFJQT4p9+vmRalbd9SmJmOzOVHv8AiYTwtJ7bhrGayrprm/IznhI8rfRbxp9FfV9fcyv3OfxQnxo9BUuvuY+6T+KDxo9FvUrm/ItHBx+L6I8b2WWH6PxaRrXhKee1ZzWaRpxXLwXzNYx46dtKTeZXU0tFnz1YnNWvyx1V5Znu0hJ6yeXLn3lfEt3vJqPJyYvaivuQ7m1ojC/ETbp5N8eDpzS8mpUUpNQ55y5Lkupja0b6OqsajdmyjZJLw+pWIVmX0OwoJO3Rnv8A2bXTzuKnb3D13ClMnaspJAABzlVgiUqlEKSYTDCv2X3P4FMnWstK9Jh8piM8j5vNHV6tOkMLXy4/E55hr2YKcoPK9uXFdxSY006W7vRwm0k+JMXmvZhbDp2+ujLU08WJ7ww8OY7I3eTJi0eUnXzReX6Zpz28pRqEOrLr5ExmujUKOu/0h4tvRblhKry6+Q8W3ojlhKqS5P4DxLmoXV+PvZWbWnvJ08lklxZSb1hOpkeJitCs5Z8kxjmXHidoLmZzaZ7t6YXA5Sn+GPvZG2/Sv5u2OG3IpyVr6R4vr3GnhzWN2YTk556L0lxZakdUT7Pd2Jq30Pd4B5/E9nsnqOMBK6JhUJADnKLIZUVkQMpMJhjU0KT2Xh8hipWbPns0dXrY+0Md+/ec0w21pvTqxlZVL2+8rXXLvXQV1vVlZiY61Z4zZzXtwalH78f/AEuHiL4ddY6wtjz76T/aXJHEzjrmua+hlpry1l0UtprmRMKzhdEdodR1ZzhXWOXMbt6q+F7J+29SeaTwj7Z1I5rHhIeNXMblMYlJY8jS0YXPV2kuZOmlcLB4ipLsq3eF+StXXgNnSnLJbz4t6Jc2+Brjw3yTqsf77ssuetIetGdKj2bVanP+XDu+8+p1ROLB8vxW9fKPy9XJrJl7/DX6y46lVtuU3eT4nLNptO7NorERqCNQ0pBMPodhLVnu8BHSXm8S9hM9FyJAlMIWLIAOcqsqykikyBk2RK8MajKymHyW1o2m/PzPE4qury9Ph53V5rmccw7IaRr8yhptSrOLvCVhHTsrNd91KtS+qs+mnkCI05qlOL1I01i0sXSXCVvEaX5584Ruz4O/kNJ56lqhGk81U2qEaN1SoT4y+AOavosqC4y94Rzz5Q6KdOK0RGmc2mXTB8idM5bqq7WvZcloTzTrSvLG9o9YgnSu+TEDSk8zaqln1mxoWgnzzPoODprHDyc87s9JHY51gJQRKxZABzlJWVZUUmQMZESvDCZCXgbeoXW8uGvcedxmPcc0Ovhr6nT5ucjy3pxKm+V000lViOVOmkcQV0iareti9RpHKhqL4kHVX1XVA5hUgnayohG1lS6g2vux5kHVdVIojSNSPEchpPKetJ0nR6wtCNNIslSXo7NoOckvPuOrhsU5LxDmzZOWNvsaEbJI+irGujybTtsi6i6AtElVJIAc5VZVlZFJFRlISvDGaKpcWKp3WZneNwtWXx+1MK6b/C9OnQ8fNh5J9nqYMvNDzZSOfTriVHIaXiUb5GkiqEcoetY5U6Sq7I5SIWWIY0aT9pZHKcqftDHKcqfXMcqdJjVHKhpGZGkNFInSrWLEQrMunDwcmks28ki+PHNp1DG9oiNy+u2VgtxdXq/kuh7/AA+CMddebysuTnl68EdcQ5plpFEoWBK6JhUJADBoqshogUkiJGUkQljJFZhdhUiVkh5ePwqkmmrpmOTHFo02pfUvkdpYGVN3WcefFd/1PMyYOWXo4s0Wh5+8c/K6YlDY0vEquRC21XInSVd4aSbw0lZTI0LKRGkNExpG14yI0NYMKy3phSbOvCUJTe7BXfF8F3s1x4bXnUMb5IrG5fWbK2aqa5yer+S6HscPw1cce7zM2abPZpQOuIcsy6Iouq0SAskTCqSQAAVsVFXEJ2q4giWbgV0llKBGhhOmV0vEuapS6ETCYebi8JcytTbWttPmdpbF1cPZfLgzivg9HZj4jXSXhV1ODtNW68DmnHMOyt4t2UVRMzmsrxYZGl+ZVjSYkGk7SgbXiiNG2iI0rNmiaGkTZrTld2im30LRjmVLWiO73dnbDnKzqPdX3Vq/odmLg5nrZyZeJiPlfU4HAxirRjZHpY8UUjUPPvkm07l6dKmbRDGZdEYkqrpEi6ROlUkibASAAiwEWANAVcSujarphO2UqJCWU6BGkw56mFI5U8zjr4C/ApNFos8nG7F3uFzG2HbWuSYfNY/0Xd7wuvgc9uHl1U4nXd4mI2ZiIfw3RjOLTprnrLilVqR7UJFfCaRkiVftvR+RXwpTzwssb0fkx4SeeGtOvN9mEn4E+FKOeHo4XZmKqaU2uryLxw8yztnrD3sB6JTedWXgvqdFeE9XPfi/R9Ps/YcIL2YpdeJ1UwVq4755t3etRwiXA2irGbbdUaRKrWMCdI20URpG0pE6QmxIkAAAAAAAABFgDQFXAjQhwGk7UdIaNqugho2zlg4vgRyp5mFTZdN6xRHhwnnn1c9T0foPWCKeDX0WjLaGEvRXDP8AlojwKei3j39Uw9F8MtKcfIeBX0PHv6uqnsWjHSK8i0Y6+is5ZnzdMMDFcC/LCvNLWOHXIaRtoqSJ0jaygNG1rEoTYCQAAAAAAAAAAAAAAAACLALALALAQAsAsBNgFgFgFgJAAAAAAAAAAAAAAAAA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73688" y="-2269081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01208"/>
            <a:ext cx="1359594" cy="135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i0.wp.com/www.lifetree.pl/wp-content/uploads/2015/09/lanolina.jpg?resize=350%2C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95409"/>
            <a:ext cx="2112590" cy="1207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i.fitness.wp.pl/gfx/wpfitnes/pl/defaultaktualnosci/108/1208/1/8267530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64829"/>
            <a:ext cx="2400405" cy="1232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7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548680"/>
            <a:ext cx="792088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LONDYN TRUDNY DO ZDOBYCIA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 smtClean="0"/>
              <a:t>Helenie Rubinstein trudno było odnaleźć się </a:t>
            </a:r>
            <a:br>
              <a:rPr lang="pl-PL" sz="2400" dirty="0" smtClean="0"/>
            </a:br>
            <a:r>
              <a:rPr lang="pl-PL" sz="2400" dirty="0" smtClean="0"/>
              <a:t>w mieście mgieł i purytańskich obyczajów. Żadna </a:t>
            </a:r>
            <a:br>
              <a:rPr lang="pl-PL" sz="2400" dirty="0" smtClean="0"/>
            </a:br>
            <a:r>
              <a:rPr lang="pl-PL" sz="2400" dirty="0" smtClean="0"/>
              <a:t>z londyńskich kobiet nie przyznawała się publicznie do wklepywania jakiegokolwiek kremu, używania pudru czy szminki. </a:t>
            </a:r>
          </a:p>
          <a:p>
            <a:pPr algn="just"/>
            <a:r>
              <a:rPr lang="pl-PL" sz="2400" dirty="0" smtClean="0"/>
              <a:t> </a:t>
            </a:r>
            <a:r>
              <a:rPr lang="pl-PL" sz="2400" b="1" i="1" dirty="0" smtClean="0">
                <a:solidFill>
                  <a:srgbClr val="0070C0"/>
                </a:solidFill>
              </a:rPr>
              <a:t>„Nie ma brzydkich kobiet, są tylko leniwe” </a:t>
            </a:r>
            <a:r>
              <a:rPr lang="pl-PL" sz="2400" dirty="0" smtClean="0"/>
              <a:t>– zapewniała w 1908 roku, zapraszając pierwsze klientki do nowo powstałego instytutu piękności „</a:t>
            </a:r>
            <a:r>
              <a:rPr lang="pl-PL" sz="2400" dirty="0" err="1" smtClean="0"/>
              <a:t>Valaze</a:t>
            </a:r>
            <a:r>
              <a:rPr lang="pl-PL" sz="2400" dirty="0" smtClean="0"/>
              <a:t>”.</a:t>
            </a:r>
          </a:p>
          <a:p>
            <a:pPr algn="just"/>
            <a:r>
              <a:rPr lang="pl-PL" sz="2400" dirty="0" smtClean="0"/>
              <a:t> Doskonale wiedziała, że czego nie załatwi reklama w piśmie, załatwią plotki na salonach. Po Londynie szybko rozchodzi się wieść, że w „</a:t>
            </a:r>
            <a:r>
              <a:rPr lang="pl-PL" sz="2400" dirty="0" err="1" smtClean="0"/>
              <a:t>Valaze</a:t>
            </a:r>
            <a:r>
              <a:rPr lang="pl-PL" sz="2400" dirty="0" smtClean="0"/>
              <a:t>” dzieją się prawdziwe cuda...</a:t>
            </a:r>
          </a:p>
          <a:p>
            <a:pPr algn="just"/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45058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764704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LONDYN ZDOBYTY</a:t>
            </a:r>
          </a:p>
          <a:p>
            <a:pPr algn="ctr"/>
            <a:endParaRPr lang="pl-PL" sz="2400" b="1" dirty="0">
              <a:solidFill>
                <a:srgbClr val="FF0000"/>
              </a:solidFill>
            </a:endParaRPr>
          </a:p>
          <a:p>
            <a:pPr algn="just"/>
            <a:r>
              <a:rPr lang="pl-PL" sz="2400" dirty="0" smtClean="0"/>
              <a:t>Po tym, jak kilka znaczących panien z londyńskiej śmietanki towarzyskiej pozbyło się trądziku, a żona ówczesnego premiera zaczęła pokazywać się za namową właścicielki „</a:t>
            </a:r>
            <a:r>
              <a:rPr lang="pl-PL" sz="2400" dirty="0" err="1" smtClean="0"/>
              <a:t>Valaze</a:t>
            </a:r>
            <a:r>
              <a:rPr lang="pl-PL" sz="2400" dirty="0" smtClean="0"/>
              <a:t>”, z różem na policzkach, Londyn zostaje podbity. 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 smtClean="0"/>
              <a:t>Rok po otwarciu salonu Helena ma 1000 stałych klientek. </a:t>
            </a:r>
            <a:r>
              <a:rPr lang="pl-PL" sz="2400" smtClean="0"/>
              <a:t>Usatysfakcjonowana wyruszyła </a:t>
            </a:r>
            <a:r>
              <a:rPr lang="pl-PL" sz="2400" dirty="0" smtClean="0"/>
              <a:t>do miasta miłości i pięknych kobiet.</a:t>
            </a:r>
          </a:p>
          <a:p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2143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476672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solidFill>
                  <a:srgbClr val="FF0000"/>
                </a:solidFill>
              </a:rPr>
              <a:t>PARYŻ – JEJ MIŁOŚĆ</a:t>
            </a:r>
          </a:p>
          <a:p>
            <a:pPr algn="ctr"/>
            <a:endParaRPr lang="pl-PL" sz="2800" dirty="0" smtClean="0">
              <a:solidFill>
                <a:srgbClr val="FF0000"/>
              </a:solidFill>
            </a:endParaRPr>
          </a:p>
          <a:p>
            <a:pPr algn="just"/>
            <a:r>
              <a:rPr lang="pl-PL" sz="2200" dirty="0" smtClean="0"/>
              <a:t>Odważne i przebojowe paryżanki nie mają żadnych oporów, aby w 1909 roku zapukać do drzwi nowego Maison de </a:t>
            </a:r>
            <a:r>
              <a:rPr lang="pl-PL" sz="2200" dirty="0" err="1" smtClean="0"/>
              <a:t>Beaute</a:t>
            </a:r>
            <a:r>
              <a:rPr lang="pl-PL" sz="2200" dirty="0" smtClean="0"/>
              <a:t> - „</a:t>
            </a:r>
            <a:r>
              <a:rPr lang="pl-PL" sz="2200" dirty="0" err="1" smtClean="0"/>
              <a:t>Valaze</a:t>
            </a:r>
            <a:r>
              <a:rPr lang="pl-PL" sz="2200" dirty="0" smtClean="0"/>
              <a:t>”. </a:t>
            </a:r>
          </a:p>
          <a:p>
            <a:pPr algn="just"/>
            <a:endParaRPr lang="pl-PL" sz="2200" dirty="0"/>
          </a:p>
          <a:p>
            <a:pPr algn="just"/>
            <a:r>
              <a:rPr lang="pl-PL" sz="2200" dirty="0" smtClean="0"/>
              <a:t>Rubinstein pierwszy raz w swojej biznesowej karierze ma jednak konkurencję. Musi zaproponować paryskim kobietom coś ekstra. </a:t>
            </a:r>
          </a:p>
          <a:p>
            <a:pPr algn="just"/>
            <a:endParaRPr lang="pl-PL" sz="2200" dirty="0"/>
          </a:p>
          <a:p>
            <a:pPr algn="just"/>
            <a:r>
              <a:rPr lang="pl-PL" sz="2200" dirty="0" smtClean="0"/>
              <a:t>Stawia na masaż i zatrudnia szwedzką masażystkę.</a:t>
            </a:r>
          </a:p>
          <a:p>
            <a:pPr algn="just"/>
            <a:r>
              <a:rPr lang="pl-PL" sz="2200" i="1" dirty="0" smtClean="0">
                <a:solidFill>
                  <a:srgbClr val="0070C0"/>
                </a:solidFill>
              </a:rPr>
              <a:t>„To nie był zwykły masaż, były tam też dodatkowe rzeczy.</a:t>
            </a:r>
          </a:p>
          <a:p>
            <a:pPr algn="just"/>
            <a:r>
              <a:rPr lang="pl-PL" sz="2200" i="1" dirty="0" smtClean="0">
                <a:solidFill>
                  <a:srgbClr val="0070C0"/>
                </a:solidFill>
              </a:rPr>
              <a:t>Oprócz masażu klientki „</a:t>
            </a:r>
            <a:r>
              <a:rPr lang="pl-PL" sz="2200" i="1" dirty="0" err="1" smtClean="0">
                <a:solidFill>
                  <a:srgbClr val="0070C0"/>
                </a:solidFill>
              </a:rPr>
              <a:t>Valaze</a:t>
            </a:r>
            <a:r>
              <a:rPr lang="pl-PL" sz="2200" i="1" dirty="0" smtClean="0">
                <a:solidFill>
                  <a:srgbClr val="0070C0"/>
                </a:solidFill>
              </a:rPr>
              <a:t>” otrzymują w pakiecie kurację antystresową…</a:t>
            </a:r>
          </a:p>
          <a:p>
            <a:pPr algn="just"/>
            <a:r>
              <a:rPr lang="pl-PL" sz="2200" dirty="0" smtClean="0">
                <a:solidFill>
                  <a:srgbClr val="FF0000"/>
                </a:solidFill>
              </a:rPr>
              <a:t>Tak rodzi się pierwsze w historii spa. Tworzy też pomadki do ust w tubach i kolorowe pudry do twarzy.</a:t>
            </a:r>
            <a:endParaRPr lang="pl-PL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87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669</Words>
  <Application>Microsoft Office PowerPoint</Application>
  <PresentationFormat>Pokaz na ekranie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Apteka</vt:lpstr>
      <vt:lpstr>WYNALAZKI POLAKÓW, które zmieniły ŚWIAT   Helena Rubinstein </vt:lpstr>
      <vt:lpstr>In a 1935 pamphlet,  Helena Rubinstein, writes: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WYNALAZKI POLAKÓW, które zmieniły ŚWIAT   Helena Rubinstein</dc:title>
  <dc:creator>Monika</dc:creator>
  <cp:lastModifiedBy>HP</cp:lastModifiedBy>
  <cp:revision>51</cp:revision>
  <dcterms:created xsi:type="dcterms:W3CDTF">2016-02-23T17:21:05Z</dcterms:created>
  <dcterms:modified xsi:type="dcterms:W3CDTF">2023-05-16T10:34:33Z</dcterms:modified>
</cp:coreProperties>
</file>