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80" r:id="rId5"/>
    <p:sldId id="294" r:id="rId6"/>
    <p:sldId id="295" r:id="rId7"/>
    <p:sldId id="284" r:id="rId8"/>
    <p:sldId id="258" r:id="rId9"/>
    <p:sldId id="281" r:id="rId10"/>
    <p:sldId id="260" r:id="rId11"/>
    <p:sldId id="261" r:id="rId12"/>
    <p:sldId id="273" r:id="rId13"/>
    <p:sldId id="282" r:id="rId14"/>
    <p:sldId id="277" r:id="rId15"/>
    <p:sldId id="286" r:id="rId16"/>
    <p:sldId id="275" r:id="rId17"/>
    <p:sldId id="293" r:id="rId18"/>
    <p:sldId id="262" r:id="rId19"/>
    <p:sldId id="266" r:id="rId20"/>
    <p:sldId id="285" r:id="rId21"/>
    <p:sldId id="268" r:id="rId22"/>
    <p:sldId id="289" r:id="rId23"/>
    <p:sldId id="290" r:id="rId24"/>
    <p:sldId id="291" r:id="rId25"/>
    <p:sldId id="292" r:id="rId26"/>
    <p:sldId id="278" r:id="rId27"/>
    <p:sldId id="296" r:id="rId28"/>
    <p:sldId id="269" r:id="rId29"/>
    <p:sldId id="270" r:id="rId30"/>
    <p:sldId id="271" r:id="rId31"/>
    <p:sldId id="287" r:id="rId32"/>
    <p:sldId id="297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258DCD-8E35-4F3A-A0BD-77ED07B73DC5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1716EBF-9B3C-4EBD-BDA2-C05D937B39C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ZDERZAK ŁĄGIEWKI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http://tzmpolska.org/old/media/kunena/attachments/1485/beztytu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4387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HISTORIA WYNALAZKU</a:t>
            </a:r>
          </a:p>
          <a:p>
            <a:pPr algn="ctr">
              <a:buNone/>
            </a:pPr>
            <a:r>
              <a:rPr lang="pl-PL" sz="2000" dirty="0" smtClean="0"/>
              <a:t>Łągiewka opracował swój zderzak w latach 90. XX wieku. </a:t>
            </a:r>
          </a:p>
          <a:p>
            <a:pPr algn="ctr">
              <a:buNone/>
            </a:pPr>
            <a:r>
              <a:rPr lang="pl-PL" sz="2000" dirty="0" smtClean="0"/>
              <a:t>Pierwsze dwie prace dotyczące zderzaka Łągiewka opublikował </a:t>
            </a:r>
          </a:p>
          <a:p>
            <a:pPr algn="ctr">
              <a:buNone/>
            </a:pPr>
            <a:r>
              <a:rPr lang="pl-PL" sz="2000" dirty="0" smtClean="0"/>
              <a:t>w roku 2000. Pierwszy prototyp zderzaka był testowany na AGH </a:t>
            </a:r>
          </a:p>
          <a:p>
            <a:pPr algn="ctr">
              <a:buNone/>
            </a:pPr>
            <a:r>
              <a:rPr lang="pl-PL" sz="2000" dirty="0" smtClean="0"/>
              <a:t>w Krakowie m.in. przez Stanisława </a:t>
            </a:r>
            <a:r>
              <a:rPr lang="pl-PL" sz="2000" dirty="0" err="1" smtClean="0"/>
              <a:t>Gumułę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4" name="Obraz 3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84984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084168" y="5733256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Prace nad zderzakiem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Hipotezy wynalazców dotyczące działania zderzaka Łągiewki </a:t>
            </a:r>
          </a:p>
          <a:p>
            <a:pPr algn="ctr">
              <a:buNone/>
            </a:pPr>
            <a:r>
              <a:rPr lang="pl-PL" sz="2000" dirty="0" smtClean="0"/>
              <a:t>nie zostały zatwierdzone w czasopismach naukowych listy </a:t>
            </a:r>
          </a:p>
          <a:p>
            <a:pPr algn="ctr">
              <a:buNone/>
            </a:pPr>
            <a:r>
              <a:rPr lang="pl-PL" sz="2000" dirty="0" smtClean="0"/>
              <a:t>filadelfijskiej.</a:t>
            </a:r>
            <a:endParaRPr lang="pl-PL" sz="2000" dirty="0"/>
          </a:p>
        </p:txBody>
      </p:sp>
      <p:pic>
        <p:nvPicPr>
          <p:cNvPr id="4" name="Obraz 3" descr="http://e-akademickie.pl/wp-content/uploads/2016/02/magazines-672x3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760720" cy="318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ZDERZAK ŁĄGIEWKI PODBIJA ŚWIAT</a:t>
            </a:r>
            <a:endParaRPr lang="pl-PL" dirty="0"/>
          </a:p>
        </p:txBody>
      </p:sp>
      <p:pic>
        <p:nvPicPr>
          <p:cNvPr id="4" name="Obraz 3" descr="http://www.newsweek.pl/g/i.aspx/600/0/newsweek/63456105830307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024336" cy="512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067944" y="49411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smtClean="0"/>
              <a:t>… lat 90. jako zderzak Łągiewki (od nazwiska wynalazcy Lucjana Łągiewki), zdobyła uznanie naukowców, ale nie przełożyło się to na uruchomienie produkcji.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pic>
        <p:nvPicPr>
          <p:cNvPr id="4" name="Symbol zastępczy zawartości 3" descr="http://obrazki.elektroda.pl/8753260300_132180046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1239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Zderzak Łągiewki otrzymał złoty medal w Genewie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331640" y="609329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Zderzak Łągiewki otrzymał złoty medal w Genewie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ZDERZAK ŁAGIEWKI Z LEGO</a:t>
            </a:r>
            <a:endParaRPr lang="pl-PL" dirty="0"/>
          </a:p>
        </p:txBody>
      </p:sp>
      <p:pic>
        <p:nvPicPr>
          <p:cNvPr id="4" name="Obraz 3" descr="https://i.ytimg.com/vi/bsoZI64kUbE/hq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040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dirty="0" smtClean="0"/>
              <a:t>POKAZ ZDERZAKA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Historia genialnego wynalazku zaczyna się pod koniec lat 90. spektakularnym pokazem.</a:t>
            </a:r>
            <a:endParaRPr lang="pl-PL" sz="2000" b="1" dirty="0" smtClean="0"/>
          </a:p>
          <a:p>
            <a:pPr algn="ctr">
              <a:buNone/>
            </a:pPr>
            <a:r>
              <a:rPr lang="pl-PL" sz="2200" dirty="0" smtClean="0"/>
              <a:t>W </a:t>
            </a:r>
            <a:r>
              <a:rPr lang="pl-PL" sz="2000" dirty="0" smtClean="0"/>
              <a:t>listopadzie 1998 roku, na stadionie miejskim w Kowarach </a:t>
            </a:r>
          </a:p>
          <a:p>
            <a:pPr algn="ctr">
              <a:buNone/>
            </a:pPr>
            <a:r>
              <a:rPr lang="pl-PL" sz="2000" dirty="0" smtClean="0"/>
              <a:t>zorganizowano pokaz zderzaka. 1000 osób obecnych mogło </a:t>
            </a:r>
          </a:p>
          <a:p>
            <a:pPr algn="ctr">
              <a:buNone/>
            </a:pPr>
            <a:r>
              <a:rPr lang="pl-PL" sz="2000" dirty="0" smtClean="0"/>
              <a:t>poświadczyć, że samochód, który uderzył w ścianę                                 </a:t>
            </a:r>
          </a:p>
          <a:p>
            <a:pPr algn="ctr">
              <a:buNone/>
            </a:pPr>
            <a:r>
              <a:rPr lang="pl-PL" sz="2000" dirty="0" smtClean="0"/>
              <a:t>z zamontowanym „zderzakiem”(z fizycznego punktu widzenia </a:t>
            </a:r>
          </a:p>
          <a:p>
            <a:pPr algn="ctr">
              <a:buNone/>
            </a:pPr>
            <a:r>
              <a:rPr lang="pl-PL" sz="2000" dirty="0" smtClean="0"/>
              <a:t>to obojętne czy ściana uderza w samochód czy samochód              </a:t>
            </a:r>
          </a:p>
          <a:p>
            <a:pPr algn="ctr">
              <a:buNone/>
            </a:pPr>
            <a:r>
              <a:rPr lang="pl-PL" sz="2000" dirty="0" smtClean="0"/>
              <a:t>w ścianę)  z prędkością 50km/h nie uległ zniszczeniu, a jego </a:t>
            </a:r>
          </a:p>
          <a:p>
            <a:pPr algn="ctr">
              <a:buNone/>
            </a:pPr>
            <a:r>
              <a:rPr lang="pl-PL" sz="2000" dirty="0" smtClean="0"/>
              <a:t>kierowca nie odniósł żadnych obrażeń mimo braku </a:t>
            </a:r>
          </a:p>
          <a:p>
            <a:pPr algn="ctr">
              <a:buNone/>
            </a:pPr>
            <a:r>
              <a:rPr lang="pl-PL" sz="2000" dirty="0" smtClean="0"/>
              <a:t>zabezpieczeń jego bezpieczeństwa tj. pasy czy poduszki </a:t>
            </a:r>
          </a:p>
          <a:p>
            <a:pPr algn="ctr">
              <a:buNone/>
            </a:pPr>
            <a:r>
              <a:rPr lang="pl-PL" sz="2000" dirty="0" smtClean="0"/>
              <a:t>powietrzne. Wydarzenie to wywołało falę komentarzy. </a:t>
            </a:r>
          </a:p>
          <a:p>
            <a:endParaRPr lang="pl-PL" dirty="0"/>
          </a:p>
        </p:txBody>
      </p:sp>
      <p:pic>
        <p:nvPicPr>
          <p:cNvPr id="4" name="Obraz 3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pic>
        <p:nvPicPr>
          <p:cNvPr id="4" name="Symbol zastępczy zawartości 3" descr="http://m.natemat.pl/10051a1800b899c8f9906e966cba3e76,640,0,0,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1206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755576" y="5733256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Zdjęcie z prezentacji Zderzaka Łągiewki na stadionie miejskim w Kowarach w 1998 roku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/>
              <a:t>TEST</a:t>
            </a:r>
          </a:p>
          <a:p>
            <a:pPr algn="ctr">
              <a:buNone/>
            </a:pPr>
            <a:r>
              <a:rPr lang="pl-PL" sz="2000" dirty="0" smtClean="0"/>
              <a:t>Informacja o nietypowym teście obiega świat, a przed </a:t>
            </a:r>
          </a:p>
          <a:p>
            <a:pPr algn="ctr">
              <a:buNone/>
            </a:pPr>
            <a:r>
              <a:rPr lang="pl-PL" sz="2000" dirty="0" smtClean="0"/>
              <a:t>Lucjanem Łągiewką, konstruktorem-samoukiem, otwierają się </a:t>
            </a:r>
          </a:p>
          <a:p>
            <a:pPr algn="ctr">
              <a:buNone/>
            </a:pPr>
            <a:r>
              <a:rPr lang="pl-PL" sz="2000" dirty="0" smtClean="0"/>
              <a:t>wrota do ogromnej kariery. Kariery, która ostatecznie kończy się </a:t>
            </a:r>
          </a:p>
          <a:p>
            <a:pPr algn="ctr">
              <a:buNone/>
            </a:pPr>
            <a:r>
              <a:rPr lang="pl-PL" sz="2000" dirty="0" smtClean="0"/>
              <a:t>szybciej, niż się zaczęła, a sam wynalazek po wielu przygodach </a:t>
            </a:r>
          </a:p>
          <a:p>
            <a:pPr algn="ctr">
              <a:buNone/>
            </a:pPr>
            <a:r>
              <a:rPr lang="pl-PL" sz="2000" dirty="0" smtClean="0"/>
              <a:t>zostaje zapomniany. Pan Lucjan nie poddaje się jednak,                     </a:t>
            </a:r>
          </a:p>
          <a:p>
            <a:pPr algn="ctr">
              <a:buNone/>
            </a:pPr>
            <a:r>
              <a:rPr lang="pl-PL" sz="2000" dirty="0" smtClean="0"/>
              <a:t>a w styczniu 1998 roku w końcu zdobywa patent – ale nie           w Polsce, a w Europejskim Biurze Patentowym...</a:t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4" name="Symbol zastępczy zawartości 3" descr="http://www.swiat-tajemnic.pl/image/dokumenty/123/thumb_Bez%C2%A0tytu%C5%82u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4"/>
            <a:ext cx="201622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508104" y="6021288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Patent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Jak dotąd nie istnieje żadna praktyczna realizacja zderzaka </a:t>
            </a:r>
          </a:p>
          <a:p>
            <a:pPr algn="ctr">
              <a:buNone/>
            </a:pPr>
            <a:r>
              <a:rPr lang="pl-PL" sz="2000" dirty="0" smtClean="0"/>
              <a:t>Łągiewki. Zderzak nie wyszedł poza fazę prototypową. </a:t>
            </a:r>
          </a:p>
          <a:p>
            <a:pPr algn="ctr">
              <a:buNone/>
            </a:pPr>
            <a:r>
              <a:rPr lang="pl-PL" sz="2000" dirty="0" smtClean="0"/>
              <a:t>Wynalazek Łągiewki zainicjował powstanie Projektu EPAR, </a:t>
            </a:r>
          </a:p>
          <a:p>
            <a:pPr algn="ctr">
              <a:buNone/>
            </a:pPr>
            <a:r>
              <a:rPr lang="pl-PL" sz="2000" dirty="0" smtClean="0"/>
              <a:t>Którego najważniejszym zadaniem jest rozwój koncepcji </a:t>
            </a:r>
          </a:p>
          <a:p>
            <a:pPr algn="ctr">
              <a:buNone/>
            </a:pPr>
            <a:r>
              <a:rPr lang="pl-PL" sz="2000" dirty="0" smtClean="0"/>
              <a:t>Energetycznego Przetwornika Akumulacyjno-Rozproszeniowego </a:t>
            </a:r>
          </a:p>
          <a:p>
            <a:pPr algn="ctr">
              <a:buNone/>
            </a:pPr>
            <a:r>
              <a:rPr lang="pl-PL" sz="2000" dirty="0" smtClean="0"/>
              <a:t>(EPAR) i wprowadzenie go do powszechnego użytku. </a:t>
            </a:r>
          </a:p>
          <a:p>
            <a:pPr algn="ctr">
              <a:buNone/>
            </a:pPr>
            <a:r>
              <a:rPr lang="pl-PL" sz="2000" dirty="0" smtClean="0"/>
              <a:t>Współtwórcą Projektu EPAR jest Stanisław </a:t>
            </a:r>
            <a:r>
              <a:rPr lang="pl-PL" sz="2000" dirty="0" err="1" smtClean="0"/>
              <a:t>Gumuła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4" name="Obraz 3" descr="http://www.networkmagazyn.pl/photos/0000/7990/Lucjan_%C5%81%C4%85giewka_Stanislaw_Gumu%C5%82a_Gerard_Piontek_width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21088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932040" y="594928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Od lewej: Lucjan Łągiewka, </a:t>
            </a:r>
            <a:r>
              <a:rPr lang="pl-PL" sz="1200" dirty="0" err="1" smtClean="0"/>
              <a:t>Stanislaw</a:t>
            </a:r>
            <a:r>
              <a:rPr lang="pl-PL" sz="1200" dirty="0" smtClean="0"/>
              <a:t> </a:t>
            </a:r>
            <a:r>
              <a:rPr lang="pl-PL" sz="1200" dirty="0" err="1" smtClean="0"/>
              <a:t>Gumuła</a:t>
            </a:r>
            <a:r>
              <a:rPr lang="pl-PL" sz="1200" dirty="0" smtClean="0"/>
              <a:t>, Gerard Piontek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pic>
        <p:nvPicPr>
          <p:cNvPr id="4" name="Symbol zastępczy zawartości 3" descr="http://www.autoexpert.pl/img/32/technologia-epar-23bb3c429aac56c57a143683d6a75ee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192688" cy="3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79512" y="5949280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Energia, zamiast zamieniać się na pracę niszczącą obiekt, przekazana zostaje do mechanicznych akumulatorów. </a:t>
            </a:r>
            <a:endParaRPr lang="pl-PL" sz="1400" dirty="0"/>
          </a:p>
        </p:txBody>
      </p:sp>
      <p:sp>
        <p:nvSpPr>
          <p:cNvPr id="6" name="Prostokąt 5"/>
          <p:cNvSpPr/>
          <p:nvPr/>
        </p:nvSpPr>
        <p:spPr>
          <a:xfrm>
            <a:off x="2123728" y="1196752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MAŁY NOBEL, WIELKI POLAK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Lucjan Łągiewka (ur. 29 lipca 1949 w Kowarach) –                           polski wynalazca i konstruktor.</a:t>
            </a:r>
            <a:endParaRPr lang="pl-PL" sz="2000" dirty="0"/>
          </a:p>
        </p:txBody>
      </p:sp>
      <p:pic>
        <p:nvPicPr>
          <p:cNvPr id="4" name="Obraz 3" descr="https://bialczynski.files.wordpress.com/2013/04/lucjanlagiew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33843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2200" dirty="0" smtClean="0"/>
              <a:t>Powiązany z projektem Stanisław </a:t>
            </a:r>
            <a:r>
              <a:rPr lang="pl-PL" sz="2200" dirty="0" err="1" smtClean="0"/>
              <a:t>Gumuła</a:t>
            </a:r>
            <a:r>
              <a:rPr lang="pl-PL" sz="2200" dirty="0" smtClean="0"/>
              <a:t> postuluje, że działanie </a:t>
            </a:r>
          </a:p>
          <a:p>
            <a:pPr algn="ctr">
              <a:buNone/>
            </a:pPr>
            <a:r>
              <a:rPr lang="pl-PL" sz="2200" dirty="0" smtClean="0"/>
              <a:t>zderzaka Łągiewki jest niezgodne z zasadą </a:t>
            </a:r>
            <a:r>
              <a:rPr lang="pl-PL" sz="2200" dirty="0" err="1" smtClean="0"/>
              <a:t>d’Alemberta</a:t>
            </a:r>
            <a:r>
              <a:rPr lang="pl-PL" sz="2200" dirty="0" smtClean="0"/>
              <a:t>, zatem </a:t>
            </a:r>
          </a:p>
          <a:p>
            <a:pPr algn="ctr">
              <a:buNone/>
            </a:pPr>
            <a:r>
              <a:rPr lang="pl-PL" sz="2200" dirty="0" smtClean="0"/>
              <a:t>podważa fundamenty współczesnej fizyki, oraz że działania </a:t>
            </a:r>
          </a:p>
          <a:p>
            <a:pPr algn="ctr">
              <a:buNone/>
            </a:pPr>
            <a:r>
              <a:rPr lang="pl-PL" sz="2200" dirty="0" smtClean="0"/>
              <a:t>urządzenia nie można wyjaśnić za pomocą znanych praw fizyki. </a:t>
            </a:r>
          </a:p>
          <a:p>
            <a:pPr algn="ctr">
              <a:buNone/>
            </a:pPr>
            <a:r>
              <a:rPr lang="pl-PL" sz="2200" dirty="0" smtClean="0"/>
              <a:t>Wynalazek jest przedmiotem krytyki ze względu na przeczące </a:t>
            </a:r>
          </a:p>
          <a:p>
            <a:pPr algn="ctr">
              <a:buNone/>
            </a:pPr>
            <a:r>
              <a:rPr lang="pl-PL" sz="2200" dirty="0" smtClean="0"/>
              <a:t>zasadom fizyki hipotezy jego twórców odnośnie jego działania </a:t>
            </a:r>
          </a:p>
          <a:p>
            <a:pPr algn="ctr">
              <a:buNone/>
            </a:pPr>
            <a:r>
              <a:rPr lang="pl-PL" sz="2200" dirty="0" smtClean="0"/>
              <a:t>oraz niedowiedzioną i wątpliwą skuteczność praktyczną,                 w szczególności postulowaną wyższość nad obecnymi </a:t>
            </a:r>
          </a:p>
          <a:p>
            <a:pPr algn="ctr">
              <a:buNone/>
            </a:pPr>
            <a:r>
              <a:rPr lang="pl-PL" sz="2200" dirty="0" smtClean="0"/>
              <a:t>rozwiązaniami.</a:t>
            </a:r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r>
              <a:rPr lang="pl-PL" sz="1800" dirty="0" smtClean="0"/>
              <a:t>zasada </a:t>
            </a:r>
            <a:r>
              <a:rPr lang="pl-PL" sz="1800" dirty="0" err="1" smtClean="0"/>
              <a:t>d’Alemberta–Lagrange’a</a:t>
            </a:r>
            <a:endParaRPr lang="pl-PL" sz="1800" dirty="0" smtClean="0"/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r>
              <a:rPr lang="pl-PL" sz="1800" dirty="0" smtClean="0"/>
              <a:t>suma działających na punkty układu sił czynnych, sił reakcji więzów i sił bezwładności jest równa zeru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pic>
        <p:nvPicPr>
          <p:cNvPr id="4" name="Symbol zastępczy zawartości 3" descr="http://r-scale-6e.dcs.redcdn.pl/scale/o2/tvn/web-content/m/i/4e4e53aa080247bc31d0eb4e7aeb07a0/7172036e-5720-11e1-b3b2-0025b511226e.jpg?type=1&amp;srcmode=3&amp;srcx=1%2F2&amp;srcy=0%2F1&amp;srcw=640&amp;srch=360&amp;dstw=640&amp;dsth=360&amp;quality=8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132855"/>
            <a:ext cx="8128000" cy="432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843808" y="1484784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Łągiewka w mediach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600" b="1" dirty="0" smtClean="0"/>
              <a:t>PATENT CAMBRIDGE KONTRA POLSKI WYNALAZEK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W 2001 r. do wynalazcy z Kowar dotarła informacja, że fizyk                </a:t>
            </a:r>
          </a:p>
          <a:p>
            <a:pPr algn="ctr">
              <a:buNone/>
            </a:pPr>
            <a:r>
              <a:rPr lang="pl-PL" sz="2000" dirty="0" smtClean="0"/>
              <a:t>z Uniwersytetu </a:t>
            </a:r>
            <a:r>
              <a:rPr lang="pl-PL" sz="2000" dirty="0" err="1" smtClean="0"/>
              <a:t>Camridge</a:t>
            </a:r>
            <a:r>
              <a:rPr lang="pl-PL" sz="2000" dirty="0" smtClean="0"/>
              <a:t>, Malcolm Smith, opatentował </a:t>
            </a:r>
          </a:p>
          <a:p>
            <a:pPr algn="ctr">
              <a:buNone/>
            </a:pPr>
            <a:r>
              <a:rPr lang="pl-PL" sz="2000" dirty="0" smtClean="0"/>
              <a:t>mechanizm działający identycznie, jak Zderzak Łągiewki. Dziś             </a:t>
            </a:r>
          </a:p>
          <a:p>
            <a:pPr algn="ctr">
              <a:buNone/>
            </a:pPr>
            <a:r>
              <a:rPr lang="pl-PL" sz="2000" dirty="0" smtClean="0"/>
              <a:t>w Formule 1 pomysł ten jest wykorzystywany w konstrukcji </a:t>
            </a:r>
          </a:p>
          <a:p>
            <a:pPr algn="ctr">
              <a:buNone/>
            </a:pPr>
            <a:r>
              <a:rPr lang="pl-PL" sz="2000" dirty="0" smtClean="0"/>
              <a:t>zawieszenia i ma dawać przewagę nad innymi zespołami.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http://www.v10.pl/archiwum/f1/formula_1_2012/inne/2015/mclaren_futurystyczny_bolid_f1/THUMBS/THUMB_WIDE_mclaren_mp4_x_obrazek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365104"/>
            <a:ext cx="3888432" cy="152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11560" y="5949280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Tymczasem patent prof. Malcolma Smitha z Cambridge </a:t>
            </a:r>
            <a:r>
              <a:rPr lang="pl-PL" sz="1400" dirty="0" err="1"/>
              <a:t>University</a:t>
            </a:r>
            <a:r>
              <a:rPr lang="pl-PL" sz="1400" dirty="0"/>
              <a:t> – </a:t>
            </a:r>
            <a:r>
              <a:rPr lang="pl-PL" sz="1400" b="1" dirty="0"/>
              <a:t>oparty według Łągiewki na jego ustaleniach</a:t>
            </a:r>
            <a:r>
              <a:rPr lang="pl-PL" sz="1400" dirty="0"/>
              <a:t> – stosowany jest od 2008 r. w bolidach McLarena w F1.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Niezależnie od tego jednak, Zderzak otrzymał złoty medal na 38. </a:t>
            </a:r>
          </a:p>
          <a:p>
            <a:pPr algn="ctr">
              <a:buNone/>
            </a:pPr>
            <a:r>
              <a:rPr lang="pl-PL" sz="2000" dirty="0" smtClean="0"/>
              <a:t>Międzynarodowej Wystawie </a:t>
            </a:r>
            <a:r>
              <a:rPr lang="pl-PL" sz="2000" dirty="0" err="1" smtClean="0"/>
              <a:t>Innventions</a:t>
            </a:r>
            <a:r>
              <a:rPr lang="pl-PL" sz="2000" dirty="0" smtClean="0"/>
              <a:t> </a:t>
            </a:r>
            <a:r>
              <a:rPr lang="pl-PL" sz="2000" dirty="0" err="1" smtClean="0"/>
              <a:t>Geneva</a:t>
            </a:r>
            <a:r>
              <a:rPr lang="pl-PL" sz="2000" dirty="0" smtClean="0"/>
              <a:t>, zaś w 2011 </a:t>
            </a:r>
          </a:p>
          <a:p>
            <a:pPr algn="ctr">
              <a:buNone/>
            </a:pPr>
            <a:r>
              <a:rPr lang="pl-PL" sz="2000" dirty="0" smtClean="0"/>
              <a:t>roku EPAR został okrzyknięty najlepszym na świecie wynalazkiem </a:t>
            </a:r>
          </a:p>
          <a:p>
            <a:pPr algn="ctr">
              <a:buNone/>
            </a:pPr>
            <a:r>
              <a:rPr lang="pl-PL" sz="2000" dirty="0" smtClean="0"/>
              <a:t>pierwszej dekady XXI wieku. </a:t>
            </a:r>
          </a:p>
          <a:p>
            <a:endParaRPr lang="pl-PL" dirty="0"/>
          </a:p>
        </p:txBody>
      </p:sp>
      <p:pic>
        <p:nvPicPr>
          <p:cNvPr id="4" name="Obraz 3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45365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0" y="5589240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1400" dirty="0" smtClean="0"/>
              <a:t>5 października 2011 r. Międzynarodowa Federacja Organizacji </a:t>
            </a:r>
          </a:p>
          <a:p>
            <a:pPr algn="ctr">
              <a:buNone/>
            </a:pPr>
            <a:r>
              <a:rPr lang="pl-PL" sz="1400" dirty="0" smtClean="0"/>
              <a:t>Wynalazczych nagrodziła Lucjana Łągiewkę i technologię EPAR </a:t>
            </a:r>
          </a:p>
          <a:p>
            <a:pPr algn="ctr">
              <a:buNone/>
            </a:pPr>
            <a:r>
              <a:rPr lang="pl-PL" sz="1400" dirty="0" smtClean="0"/>
              <a:t>tytułem " Najlepszy Wynalazek I Dekady XXI wieku".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Mało tego – w tym samym roku Polacy zostali zaproszeni na wręczenie złotego medalu w ramach Nagrody Emira Kuwejtu, </a:t>
            </a:r>
            <a:r>
              <a:rPr lang="pl-PL" sz="2000" dirty="0" err="1" smtClean="0"/>
              <a:t>Sheikh</a:t>
            </a:r>
            <a:r>
              <a:rPr lang="pl-PL" sz="2000" dirty="0" smtClean="0"/>
              <a:t> </a:t>
            </a:r>
            <a:r>
              <a:rPr lang="pl-PL" sz="2000" dirty="0" err="1" smtClean="0"/>
              <a:t>Sabaha</a:t>
            </a:r>
            <a:r>
              <a:rPr lang="pl-PL" sz="2000" dirty="0" smtClean="0"/>
              <a:t> </a:t>
            </a:r>
            <a:r>
              <a:rPr lang="pl-PL" sz="2000" dirty="0" err="1" smtClean="0"/>
              <a:t>Al-Ahmada</a:t>
            </a:r>
            <a:r>
              <a:rPr lang="pl-PL" sz="2000" dirty="0" smtClean="0"/>
              <a:t> </a:t>
            </a:r>
            <a:r>
              <a:rPr lang="pl-PL" sz="2000" dirty="0" err="1" smtClean="0"/>
              <a:t>Al-Jabera</a:t>
            </a:r>
            <a:r>
              <a:rPr lang="pl-PL" sz="2000" dirty="0" smtClean="0"/>
              <a:t> </a:t>
            </a:r>
            <a:r>
              <a:rPr lang="pl-PL" sz="2000" dirty="0" err="1" smtClean="0"/>
              <a:t>Al-Sabaha</a:t>
            </a:r>
            <a:r>
              <a:rPr lang="pl-PL" sz="2000" dirty="0" smtClean="0"/>
              <a:t>. Syn Łągiewki, odbierający nagrodę w imieniu ojca, przekazał także prezent w postaci małego zderzaka stosującego nagrodzoną technologię – w imieniu Rzeczpospolitej Polskiej.</a:t>
            </a:r>
          </a:p>
          <a:p>
            <a:endParaRPr lang="pl-PL" dirty="0"/>
          </a:p>
        </p:txBody>
      </p:sp>
      <p:pic>
        <p:nvPicPr>
          <p:cNvPr id="5" name="Obraz 4" descr="Przemysław Łągiewka z emirem Kuwejtu, wręcza mu nagrodę w imieniu R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6105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444208" y="5661248"/>
            <a:ext cx="2699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Przemysław Łągiewka z emirem Kuwejtu, wręcza mu nagrodę w imieniu RP• archiwum Łągiewków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pic>
        <p:nvPicPr>
          <p:cNvPr id="4" name="Symbol zastępczy zawartości 3" descr="http://m.natemat.pl/bf49cc2514a3939c0831812d5eca382a,750,470,0,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5976664" cy="505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516216" y="5782707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Fragment listu od Beaty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Kudryckiej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minister edukacji • Archiwum Łągiewków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31640" y="90872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Fragment listu od Beaty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Kudryckiej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minister edukacji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Polak, który obalił newtona</a:t>
            </a:r>
            <a:endParaRPr lang="pl-PL" b="1" dirty="0"/>
          </a:p>
        </p:txBody>
      </p:sp>
      <p:pic>
        <p:nvPicPr>
          <p:cNvPr id="6" name="Obraz 5" descr="https://i.ytimg.com/vi/6p-hxNGjRLI/mq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48245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95536" y="5877272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Lucjan Łągiewka walczy o patent Cambridge kontra polski wynalazek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pic>
        <p:nvPicPr>
          <p:cNvPr id="4" name="Symbol zastępczy zawartości 3" descr="http://m.natemat.pl/4dbe039256849efde47d1a0196b44c88,750,470,0,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95536" y="58052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Przemysław Łągiewka i Narodowe Centrum Badań i Rozwoju podpisują umowę o sfinansowanie sporu prawnego z Uniwersytetem w Cambridge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ZARYS PROBLEMÓW I KRYTYKA</a:t>
            </a:r>
          </a:p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r>
              <a:rPr lang="pl-PL" sz="2000" dirty="0" smtClean="0"/>
              <a:t>Wynalazek jest przedmiotem krytyki ze względu na </a:t>
            </a:r>
          </a:p>
          <a:p>
            <a:pPr algn="ctr">
              <a:buNone/>
            </a:pPr>
            <a:r>
              <a:rPr lang="pl-PL" sz="2000" dirty="0" smtClean="0"/>
              <a:t>kontrowersyjne hipotezy autorów. Lucjan Łagiewka postuluje, że </a:t>
            </a:r>
          </a:p>
          <a:p>
            <a:pPr algn="ctr">
              <a:buNone/>
            </a:pPr>
            <a:r>
              <a:rPr lang="pl-PL" sz="2000" dirty="0" smtClean="0"/>
              <a:t>zmienna dynamicznie siła nie przekłada się w przekładni. </a:t>
            </a:r>
          </a:p>
          <a:p>
            <a:pPr algn="ctr">
              <a:buNone/>
            </a:pPr>
            <a:r>
              <a:rPr lang="pl-PL" sz="2000" dirty="0" smtClean="0"/>
              <a:t>Natomiast powiązany z projektem Stanisław </a:t>
            </a:r>
            <a:r>
              <a:rPr lang="pl-PL" sz="2000" dirty="0" err="1" smtClean="0"/>
              <a:t>Gumuła</a:t>
            </a:r>
            <a:r>
              <a:rPr lang="pl-PL" sz="2000" dirty="0" smtClean="0"/>
              <a:t> uważa, że </a:t>
            </a:r>
          </a:p>
          <a:p>
            <a:pPr algn="ctr">
              <a:buNone/>
            </a:pPr>
            <a:r>
              <a:rPr lang="pl-PL" sz="2000" dirty="0" smtClean="0"/>
              <a:t>działania zderzaka nie da się opisać znanymi prawami fizyki,               a jego zastosowanie umożliwia zmniejszenie sił podczas zderzenia.</a:t>
            </a:r>
          </a:p>
          <a:p>
            <a:endParaRPr lang="pl-PL" dirty="0"/>
          </a:p>
        </p:txBody>
      </p:sp>
      <p:pic>
        <p:nvPicPr>
          <p:cNvPr id="4" name="Obraz 3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ZARYS PROBLEMÓW I KRYTYKA</a:t>
            </a:r>
          </a:p>
          <a:p>
            <a:endParaRPr lang="pl-PL" dirty="0" smtClean="0"/>
          </a:p>
          <a:p>
            <a:pPr algn="ctr">
              <a:buNone/>
            </a:pPr>
            <a:r>
              <a:rPr lang="pl-PL" sz="2200" dirty="0" smtClean="0"/>
              <a:t>Wynalazca sugeruje, że dzięki zderzakowi przyspieszenie </a:t>
            </a:r>
          </a:p>
          <a:p>
            <a:pPr algn="ctr">
              <a:buNone/>
            </a:pPr>
            <a:r>
              <a:rPr lang="pl-PL" sz="2200" dirty="0" smtClean="0"/>
              <a:t>odczuwane przez pasażerów w chwili zderzenia jest mniejsze niż przyspieszenie samochodu mierzone względem przeszkody. Oznaczałoby to, że zderzak zmienia bezwładność masy przełożonej. Krytycy wynalazku, wskazują, że opublikowana dokumentacja występowania tego zjawiska w zderzaku Łągiewki nie jest zweryfikowana.</a:t>
            </a:r>
          </a:p>
          <a:p>
            <a:endParaRPr lang="pl-PL" dirty="0"/>
          </a:p>
        </p:txBody>
      </p:sp>
      <p:pic>
        <p:nvPicPr>
          <p:cNvPr id="4" name="Obraz 3" descr="http://www.faceandlook.pl/sites/faceandlook.pl/files/field/image/shutterstock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232248" cy="26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BIOGRAFIA</a:t>
            </a:r>
          </a:p>
          <a:p>
            <a:pPr algn="ctr">
              <a:buNone/>
            </a:pPr>
            <a:r>
              <a:rPr lang="pl-PL" sz="2000" dirty="0" smtClean="0"/>
              <a:t>Urodził 29 lipca 1949 roku w Kowarach. Tam też się uczył                          i rozwijał swoje zainteresowania. Edukację ukończył na poziomie szkoły średniej, gdzie już wtedy wyróżniał się na tle innych uczniów przejawiał bardzo duże zainteresowanie chemią i fizyką. Zafascynowany szkolną pracownią chemiczną, stworzył własne domowe laboratorium, gdzie po dwóch latach pasja chemiczna wypaliła się na rzecz stu procentowego oddaniu się fizyce, z naciskiem na mechanikę.</a:t>
            </a:r>
          </a:p>
          <a:p>
            <a:pPr algn="ctr">
              <a:buNone/>
            </a:pPr>
            <a:endParaRPr lang="pl-PL" dirty="0" smtClean="0"/>
          </a:p>
        </p:txBody>
      </p:sp>
      <p:pic>
        <p:nvPicPr>
          <p:cNvPr id="4" name="Obraz 3" descr="http://4.bp.blogspot.com/-Inh65DJ_r6I/Usa6VScAqBI/AAAAAAAAUGk/wAkhimY9FVQ/s1600/Novinka_freebies_piekne_chwile_warte_wspomni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266429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1.bp.blogspot.com/-KDNk-VJii2w/Ts67k9Qh9kI/AAAAAAAAAAQ/sq0uCabJ4ho/s1600/biografi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941168"/>
            <a:ext cx="37444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pic>
        <p:nvPicPr>
          <p:cNvPr id="4" name="Symbol zastępczy zawartości 3" descr="http://m.natemat.pl/00267dacb45a9bc2b305659675a1d7c0,750,470,0,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0567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47056" y="5733256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Nagrody, dyplomy i medale za wynalazek Łągiewki</a:t>
            </a:r>
            <a:r>
              <a:rPr lang="pl-PL" sz="1600" dirty="0" smtClean="0"/>
              <a:t>• Archiwum </a:t>
            </a:r>
            <a:r>
              <a:rPr lang="pl-PL" sz="1600" dirty="0"/>
              <a:t>Łągiewków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BIBLIOGRAFIA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11560" y="256490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https://pl.wikipedia.org/wiki/Zderzak_%C5%81%C4%85giewki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11560" y="299695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https://www.google.pl/search?q=zderzak+%C5%82%C4%85giewki&amp;biw=1708&amp;bih=791&amp;source=lnms&amp;tbm=isch&amp;sa=X&amp;sqi=2&amp;ved=0ahUKEwjOsL_s_dvLAhWGXBoKHZyxAVMQ_AUIBygC&amp;dpr=0.8#imgrc=7VqyCCkblhXhXM%3A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11560" y="422108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http://natemat.pl/138251,historia-genialnego-wynalazcy-jak-scenariusz-filmu-dlaczego-zderzak-lagiewki-nie-zdobyl-jeszcze-swiata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83568" y="508518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http://wolnapolska.pl/index.php/Tworczo%C5%9B%C4%87/2011101514727/polski-wynalazca-lucjan-giewka-i-jego-zwyciska-technologia-epar/menu-id-230.html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mtClean="0"/>
              <a:t>DZIĘKUJEMY  </a:t>
            </a:r>
            <a:r>
              <a:rPr lang="pl-PL" dirty="0" smtClean="0"/>
              <a:t>ZA UWAGĘ</a:t>
            </a:r>
          </a:p>
          <a:p>
            <a:endParaRPr lang="pl-PL" dirty="0" smtClean="0"/>
          </a:p>
          <a:p>
            <a:endParaRPr lang="pl-PL" dirty="0" smtClean="0"/>
          </a:p>
          <a:p>
            <a:pPr marL="64008" indent="0" algn="r">
              <a:buNone/>
            </a:pPr>
            <a:r>
              <a:rPr lang="pl-PL" dirty="0" smtClean="0"/>
              <a:t>                                       </a:t>
            </a:r>
            <a:r>
              <a:rPr lang="pl-PL" dirty="0" smtClean="0"/>
              <a:t> </a:t>
            </a:r>
            <a:r>
              <a:rPr lang="pl-PL" dirty="0"/>
              <a:t>Wspólne opracowanie </a:t>
            </a:r>
          </a:p>
          <a:p>
            <a:pPr marL="64008" indent="0" algn="r">
              <a:buNone/>
            </a:pPr>
            <a:r>
              <a:rPr lang="pl-PL" dirty="0"/>
              <a:t>szkolnego zespołu </a:t>
            </a:r>
            <a:r>
              <a:rPr lang="pl-PL" dirty="0" err="1"/>
              <a:t>eTwinning</a:t>
            </a:r>
            <a:endParaRPr lang="pl-PL" dirty="0"/>
          </a:p>
          <a:p>
            <a:endParaRPr lang="pl-PL" dirty="0"/>
          </a:p>
          <a:p>
            <a:pPr>
              <a:buNone/>
            </a:pPr>
            <a:r>
              <a:rPr lang="pl-PL" dirty="0" smtClean="0"/>
              <a:t>   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Droga na wyższe uczelnie stała przed nim otworem, jednak </a:t>
            </a:r>
          </a:p>
          <a:p>
            <a:pPr algn="ctr">
              <a:buNone/>
            </a:pPr>
            <a:r>
              <a:rPr lang="pl-PL" sz="2000" dirty="0" smtClean="0"/>
              <a:t>sytuacja materialna nie pozwoliła na to. Pracował jako tokarz, </a:t>
            </a:r>
          </a:p>
          <a:p>
            <a:pPr algn="ctr">
              <a:buNone/>
            </a:pPr>
            <a:r>
              <a:rPr lang="pl-PL" sz="2000" dirty="0" smtClean="0"/>
              <a:t>szlifierz i stolarz. Miał tartak, w którym używał udoskonalonej </a:t>
            </a:r>
          </a:p>
          <a:p>
            <a:pPr algn="ctr">
              <a:buNone/>
            </a:pPr>
            <a:r>
              <a:rPr lang="pl-PL" sz="2000" dirty="0" smtClean="0"/>
              <a:t>maszyny własnej konstrukcji. Wymyślił patent, dzięki któremu </a:t>
            </a:r>
          </a:p>
          <a:p>
            <a:pPr algn="ctr">
              <a:buNone/>
            </a:pPr>
            <a:r>
              <a:rPr lang="pl-PL" sz="2000" dirty="0" smtClean="0"/>
              <a:t>tarcie przy skrawaniu metalu spadło dziesięciokrotnie. Potem </a:t>
            </a:r>
          </a:p>
          <a:p>
            <a:pPr algn="ctr">
              <a:buNone/>
            </a:pPr>
            <a:r>
              <a:rPr lang="pl-PL" sz="2000" dirty="0" smtClean="0"/>
              <a:t>doczekał się pięciu innych patentów. Żadne nie zostały </a:t>
            </a:r>
          </a:p>
          <a:p>
            <a:pPr algn="ctr">
              <a:buNone/>
            </a:pPr>
            <a:r>
              <a:rPr lang="pl-PL" sz="2000" dirty="0" smtClean="0"/>
              <a:t>zastosowane na większą skalę. Pan Lucjan twierdzi, że to </a:t>
            </a:r>
          </a:p>
          <a:p>
            <a:pPr algn="ctr">
              <a:buNone/>
            </a:pPr>
            <a:r>
              <a:rPr lang="pl-PL" sz="2000" dirty="0" smtClean="0"/>
              <a:t>dlatego, iż "w czerwonej komunie mało to kogokolwiek </a:t>
            </a:r>
          </a:p>
          <a:p>
            <a:pPr algn="ctr">
              <a:buNone/>
            </a:pPr>
            <a:r>
              <a:rPr lang="pl-PL" sz="2000" dirty="0" smtClean="0"/>
              <a:t>obchodziło”.</a:t>
            </a:r>
            <a:endParaRPr lang="pl-PL" sz="2000" dirty="0"/>
          </a:p>
        </p:txBody>
      </p:sp>
      <p:pic>
        <p:nvPicPr>
          <p:cNvPr id="4" name="Obraz 3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69160"/>
            <a:ext cx="47525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300192" y="6165304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Lucjan Łągiewka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pl-PL" sz="4000" b="1" dirty="0" smtClean="0"/>
          </a:p>
          <a:p>
            <a:pPr algn="ctr">
              <a:buNone/>
            </a:pPr>
            <a:endParaRPr lang="pl-PL" sz="4000" b="1" dirty="0" smtClean="0"/>
          </a:p>
          <a:p>
            <a:pPr algn="ctr">
              <a:buNone/>
            </a:pPr>
            <a:r>
              <a:rPr lang="pl-PL" sz="4000" b="1" dirty="0" smtClean="0"/>
              <a:t>WSPOMNIENIA</a:t>
            </a:r>
          </a:p>
          <a:p>
            <a:pPr algn="ctr">
              <a:buNone/>
            </a:pPr>
            <a:endParaRPr lang="pl-PL" sz="4000" b="1" dirty="0" smtClean="0"/>
          </a:p>
          <a:p>
            <a:pPr algn="ctr">
              <a:buNone/>
            </a:pPr>
            <a:r>
              <a:rPr lang="pl-PL" sz="3200" dirty="0" smtClean="0"/>
              <a:t>W 1976 roku, kiedy Łągiewka rozpoczynał swoją ograniczoną </a:t>
            </a:r>
          </a:p>
          <a:p>
            <a:pPr algn="ctr">
              <a:buNone/>
            </a:pPr>
            <a:r>
              <a:rPr lang="pl-PL" sz="3200" dirty="0" smtClean="0"/>
              <a:t>działalność gospodarczą, warunki zarobkowe, jak twierdzi, były </a:t>
            </a:r>
          </a:p>
          <a:p>
            <a:pPr algn="ctr">
              <a:buNone/>
            </a:pPr>
            <a:r>
              <a:rPr lang="pl-PL" sz="3200" dirty="0" smtClean="0"/>
              <a:t>całkiem niezłe. Wiadomo było, że ekonomia socjalistyczna była </a:t>
            </a:r>
          </a:p>
          <a:p>
            <a:pPr algn="ctr">
              <a:buNone/>
            </a:pPr>
            <a:r>
              <a:rPr lang="pl-PL" sz="3200" dirty="0" smtClean="0"/>
              <a:t>samobójcza, ale przez jakiś czas pozwalała wynalazcy zarabiać </a:t>
            </a:r>
          </a:p>
          <a:p>
            <a:pPr algn="ctr">
              <a:buNone/>
            </a:pPr>
            <a:r>
              <a:rPr lang="pl-PL" sz="3200" dirty="0" smtClean="0"/>
              <a:t>sporo ponad średnią krajową. Dzięki temu z kolei mógł </a:t>
            </a:r>
          </a:p>
          <a:p>
            <a:pPr algn="ctr">
              <a:buNone/>
            </a:pPr>
            <a:r>
              <a:rPr lang="pl-PL" sz="3200" dirty="0" smtClean="0"/>
              <a:t>finansować swoje badania i eksperymenty fizyczne oraz chemiczne. 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4200" dirty="0" smtClean="0"/>
              <a:t/>
            </a:r>
            <a:br>
              <a:rPr lang="pl-PL" sz="4200" dirty="0" smtClean="0"/>
            </a:br>
            <a:endParaRPr lang="pl-PL" sz="4200" dirty="0"/>
          </a:p>
        </p:txBody>
      </p:sp>
      <p:pic>
        <p:nvPicPr>
          <p:cNvPr id="5" name="Obraz 4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3123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WSPOMNIENIA</a:t>
            </a:r>
          </a:p>
          <a:p>
            <a:pPr algn="ctr">
              <a:buNone/>
            </a:pPr>
            <a:r>
              <a:rPr lang="pl-PL" sz="2000" dirty="0" smtClean="0"/>
              <a:t>– Stać mnie było na budowę własnych obrabiarek, a były to </a:t>
            </a:r>
          </a:p>
          <a:p>
            <a:pPr algn="ctr">
              <a:buNone/>
            </a:pPr>
            <a:r>
              <a:rPr lang="pl-PL" sz="2000" dirty="0" smtClean="0"/>
              <a:t>maszyny ważące od 1 do 3 ton, półautomatyczne albo </a:t>
            </a:r>
          </a:p>
          <a:p>
            <a:pPr algn="ctr">
              <a:buNone/>
            </a:pPr>
            <a:r>
              <a:rPr lang="pl-PL" sz="2000" dirty="0" smtClean="0"/>
              <a:t>automatyczne. W zakresie obróbki skrawaniem drewna udało mi </a:t>
            </a:r>
          </a:p>
          <a:p>
            <a:pPr algn="ctr">
              <a:buNone/>
            </a:pPr>
            <a:r>
              <a:rPr lang="pl-PL" sz="2000" dirty="0" smtClean="0"/>
              <a:t>się dokonać frezów, później opatentowanych, które były                      </a:t>
            </a:r>
          </a:p>
          <a:p>
            <a:pPr algn="ctr">
              <a:buNone/>
            </a:pPr>
            <a:r>
              <a:rPr lang="pl-PL" sz="2000" dirty="0" smtClean="0"/>
              <a:t>w ścisłej światowej czołówce. Zresztą, badała je wyższa Szkoła </a:t>
            </a:r>
          </a:p>
          <a:p>
            <a:pPr algn="ctr">
              <a:buNone/>
            </a:pPr>
            <a:r>
              <a:rPr lang="pl-PL" sz="2000" dirty="0" smtClean="0"/>
              <a:t>Rolnicza w Poznaniu i potwierdziła ich skuteczność – </a:t>
            </a:r>
          </a:p>
          <a:p>
            <a:pPr algn="ctr">
              <a:buNone/>
            </a:pPr>
            <a:r>
              <a:rPr lang="pl-PL" sz="2000" dirty="0" smtClean="0"/>
              <a:t>wyjaśnia Łągiewka.</a:t>
            </a:r>
            <a:endParaRPr lang="pl-PL" sz="2000" dirty="0"/>
          </a:p>
        </p:txBody>
      </p:sp>
      <p:pic>
        <p:nvPicPr>
          <p:cNvPr id="4" name="Obraz 3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365104"/>
            <a:ext cx="46085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b="1" dirty="0" smtClean="0"/>
              <a:t>SYN PRZEMYSŁAW ŁĄGIEWKA O TACIE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W wieku około 20 lat mój ojciec zauważył, że lepiej sobie radzi            </a:t>
            </a:r>
          </a:p>
          <a:p>
            <a:pPr algn="ctr">
              <a:buNone/>
            </a:pPr>
            <a:r>
              <a:rPr lang="pl-PL" sz="2000" dirty="0" smtClean="0"/>
              <a:t>z rzeczami technicznymi i praktycznymi od swoich </a:t>
            </a:r>
          </a:p>
          <a:p>
            <a:pPr algn="ctr">
              <a:buNone/>
            </a:pPr>
            <a:r>
              <a:rPr lang="pl-PL" sz="2000" dirty="0" smtClean="0"/>
              <a:t>rówieśników – opowiada syn, Przemysław Łągiewka. – </a:t>
            </a:r>
          </a:p>
          <a:p>
            <a:pPr algn="ctr">
              <a:buNone/>
            </a:pPr>
            <a:r>
              <a:rPr lang="pl-PL" sz="2000" dirty="0" smtClean="0"/>
              <a:t>Dostrzegł rozbieżność w fizyce, która dzisiaj nazywana jest </a:t>
            </a:r>
          </a:p>
          <a:p>
            <a:pPr algn="ctr">
              <a:buNone/>
            </a:pPr>
            <a:r>
              <a:rPr lang="pl-PL" sz="2000" dirty="0" smtClean="0"/>
              <a:t>dynamiką nieliniową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https://d-nm.ppstatic.pl/k/r/22/ab/4d3ecfaf7beee_o.jpg?1420066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1088"/>
            <a:ext cx="3744416" cy="228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004048" y="5949280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Przemysław Łągiewka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„Zderzak Łągiewki”</a:t>
            </a:r>
          </a:p>
          <a:p>
            <a:pPr algn="ctr">
              <a:buNone/>
            </a:pPr>
            <a:r>
              <a:rPr lang="pl-PL" sz="2000" dirty="0" smtClean="0"/>
              <a:t>Jest to urządzenie, rodzaj amortyzatora zderzeń, które zamienia część energii kinetycznej ruchomego obiektu na energię kinetyczną ruchu obrotowego wirników urządzenia EPAR (Energetyczny Przetwornik Akumulacyjno-Rozpraszający), co (zdaniem autora) ma w istotny sposób zmniejszać siły działające na obiekt podczas zderzenia i być rozwiązaniem konkurencyjnym do stosowanych obecnie.</a:t>
            </a:r>
            <a:endParaRPr lang="pl-PL" sz="2000" dirty="0"/>
          </a:p>
        </p:txBody>
      </p:sp>
      <p:pic>
        <p:nvPicPr>
          <p:cNvPr id="4" name="Obraz 3" descr="https://i.ytimg.com/vi/YZJI6_30onc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77072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220072" y="6021288"/>
            <a:ext cx="1765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Zderzak Łągiewki test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ZDERZAK ŁĄGIEWKI</a:t>
            </a:r>
            <a:endParaRPr lang="pl-PL" sz="2000" dirty="0"/>
          </a:p>
        </p:txBody>
      </p:sp>
      <p:pic>
        <p:nvPicPr>
          <p:cNvPr id="4" name="Symbol zastępczy zawartości 3" descr="http://www.newsweek.pl/g/i.aspx/600/0/newsweek/6345610581737000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673929" cy="49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energyfree.republika.pl/images/h_sche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572000" y="49411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smtClean="0"/>
              <a:t>Powyższy schemat jest tylko ideogramem obrazującym zasadę działania. Kompletna budowa urządzenia jest własnością konstruktora - pana Lucjana Łągiewki.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241</TotalTime>
  <Words>1343</Words>
  <Application>Microsoft Office PowerPoint</Application>
  <PresentationFormat>Pokaz na ekranie (4:3)</PresentationFormat>
  <Paragraphs>187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Energetyczny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  <vt:lpstr>ZDERZAK ŁĄGIEWKI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ZDERZAK ŁĄGIEWKI</dc:title>
  <dc:creator>User</dc:creator>
  <cp:lastModifiedBy>Edyta</cp:lastModifiedBy>
  <cp:revision>94</cp:revision>
  <dcterms:created xsi:type="dcterms:W3CDTF">2016-03-25T13:50:56Z</dcterms:created>
  <dcterms:modified xsi:type="dcterms:W3CDTF">2016-10-03T11:17:02Z</dcterms:modified>
</cp:coreProperties>
</file>