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9" r:id="rId6"/>
    <p:sldId id="260" r:id="rId7"/>
    <p:sldId id="261" r:id="rId8"/>
    <p:sldId id="262" r:id="rId9"/>
    <p:sldId id="278" r:id="rId10"/>
    <p:sldId id="263" r:id="rId11"/>
    <p:sldId id="264" r:id="rId12"/>
    <p:sldId id="265" r:id="rId13"/>
    <p:sldId id="304" r:id="rId14"/>
    <p:sldId id="266" r:id="rId15"/>
    <p:sldId id="267" r:id="rId16"/>
    <p:sldId id="268" r:id="rId17"/>
    <p:sldId id="270" r:id="rId18"/>
    <p:sldId id="271" r:id="rId19"/>
    <p:sldId id="272" r:id="rId20"/>
    <p:sldId id="307" r:id="rId21"/>
    <p:sldId id="306" r:id="rId22"/>
    <p:sldId id="273" r:id="rId23"/>
    <p:sldId id="292" r:id="rId24"/>
    <p:sldId id="274" r:id="rId25"/>
    <p:sldId id="293" r:id="rId26"/>
    <p:sldId id="295" r:id="rId27"/>
    <p:sldId id="297" r:id="rId28"/>
    <p:sldId id="275" r:id="rId29"/>
    <p:sldId id="279" r:id="rId30"/>
    <p:sldId id="280" r:id="rId31"/>
    <p:sldId id="276" r:id="rId32"/>
    <p:sldId id="277" r:id="rId33"/>
    <p:sldId id="281" r:id="rId34"/>
    <p:sldId id="283" r:id="rId35"/>
    <p:sldId id="284" r:id="rId36"/>
    <p:sldId id="285" r:id="rId37"/>
    <p:sldId id="286" r:id="rId38"/>
    <p:sldId id="287" r:id="rId39"/>
    <p:sldId id="288" r:id="rId40"/>
    <p:sldId id="289" r:id="rId41"/>
    <p:sldId id="290" r:id="rId42"/>
    <p:sldId id="291" r:id="rId43"/>
    <p:sldId id="294" r:id="rId44"/>
    <p:sldId id="282" r:id="rId45"/>
    <p:sldId id="298" r:id="rId46"/>
    <p:sldId id="299" r:id="rId47"/>
    <p:sldId id="303" r:id="rId48"/>
    <p:sldId id="301" r:id="rId49"/>
    <p:sldId id="300" r:id="rId50"/>
    <p:sldId id="305" r:id="rId51"/>
    <p:sldId id="296" r:id="rId5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odtytu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Tytu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l-PL" smtClean="0"/>
              <a:t>Kliknij, aby edytować styl</a:t>
            </a:r>
            <a:endParaRPr kumimoji="0" lang="en-US"/>
          </a:p>
        </p:txBody>
      </p:sp>
      <p:cxnSp>
        <p:nvCxnSpPr>
          <p:cNvPr id="8" name="Łącznik prosty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Łącznik prosty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ymbol zastępczy daty 14"/>
          <p:cNvSpPr>
            <a:spLocks noGrp="1"/>
          </p:cNvSpPr>
          <p:nvPr>
            <p:ph type="dt" sz="half" idx="10"/>
          </p:nvPr>
        </p:nvSpPr>
        <p:spPr/>
        <p:txBody>
          <a:bodyPr/>
          <a:lstStyle/>
          <a:p>
            <a:fld id="{FC0869B7-0DDC-44C9-9A19-8FEA6AEA5E9D}" type="datetimeFigureOut">
              <a:rPr lang="pl-PL" smtClean="0"/>
              <a:pPr/>
              <a:t>2016-10-03</a:t>
            </a:fld>
            <a:endParaRPr lang="pl-PL"/>
          </a:p>
        </p:txBody>
      </p:sp>
      <p:sp>
        <p:nvSpPr>
          <p:cNvPr id="16" name="Symbol zastępczy numeru slajdu 15"/>
          <p:cNvSpPr>
            <a:spLocks noGrp="1"/>
          </p:cNvSpPr>
          <p:nvPr>
            <p:ph type="sldNum" sz="quarter" idx="11"/>
          </p:nvPr>
        </p:nvSpPr>
        <p:spPr/>
        <p:txBody>
          <a:bodyPr/>
          <a:lstStyle/>
          <a:p>
            <a:fld id="{FF112A19-871C-47E9-9333-69012DBB23CA}" type="slidenum">
              <a:rPr lang="pl-PL" smtClean="0"/>
              <a:pPr/>
              <a:t>‹#›</a:t>
            </a:fld>
            <a:endParaRPr lang="pl-PL"/>
          </a:p>
        </p:txBody>
      </p:sp>
      <p:sp>
        <p:nvSpPr>
          <p:cNvPr id="17" name="Symbol zastępczy stopki 16"/>
          <p:cNvSpPr>
            <a:spLocks noGrp="1"/>
          </p:cNvSpPr>
          <p:nvPr>
            <p:ph type="ftr" sz="quarter" idx="12"/>
          </p:nvPr>
        </p:nvSpPr>
        <p:spPr/>
        <p:txBody>
          <a:bodyPr/>
          <a:lstStyle/>
          <a:p>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FC0869B7-0DDC-44C9-9A19-8FEA6AEA5E9D}" type="datetimeFigureOut">
              <a:rPr lang="pl-PL" smtClean="0"/>
              <a:pPr/>
              <a:t>2016-10-03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F112A19-871C-47E9-9333-69012DBB23CA}"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FC0869B7-0DDC-44C9-9A19-8FEA6AEA5E9D}" type="datetimeFigureOut">
              <a:rPr lang="pl-PL" smtClean="0"/>
              <a:pPr/>
              <a:t>2016-10-03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F112A19-871C-47E9-9333-69012DBB23CA}"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524000"/>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4" name="Symbol zastępczy daty 13"/>
          <p:cNvSpPr>
            <a:spLocks noGrp="1"/>
          </p:cNvSpPr>
          <p:nvPr>
            <p:ph type="dt" sz="half" idx="14"/>
          </p:nvPr>
        </p:nvSpPr>
        <p:spPr/>
        <p:txBody>
          <a:bodyPr/>
          <a:lstStyle/>
          <a:p>
            <a:fld id="{FC0869B7-0DDC-44C9-9A19-8FEA6AEA5E9D}" type="datetimeFigureOut">
              <a:rPr lang="pl-PL" smtClean="0"/>
              <a:pPr/>
              <a:t>2016-10-03</a:t>
            </a:fld>
            <a:endParaRPr lang="pl-PL"/>
          </a:p>
        </p:txBody>
      </p:sp>
      <p:sp>
        <p:nvSpPr>
          <p:cNvPr id="15" name="Symbol zastępczy numeru slajdu 14"/>
          <p:cNvSpPr>
            <a:spLocks noGrp="1"/>
          </p:cNvSpPr>
          <p:nvPr>
            <p:ph type="sldNum" sz="quarter" idx="15"/>
          </p:nvPr>
        </p:nvSpPr>
        <p:spPr/>
        <p:txBody>
          <a:bodyPr/>
          <a:lstStyle>
            <a:lvl1pPr algn="ctr">
              <a:defRPr/>
            </a:lvl1pPr>
          </a:lstStyle>
          <a:p>
            <a:fld id="{FF112A19-871C-47E9-9333-69012DBB23CA}" type="slidenum">
              <a:rPr lang="pl-PL" smtClean="0"/>
              <a:pPr/>
              <a:t>‹#›</a:t>
            </a:fld>
            <a:endParaRPr lang="pl-PL"/>
          </a:p>
        </p:txBody>
      </p:sp>
      <p:sp>
        <p:nvSpPr>
          <p:cNvPr id="16" name="Symbol zastępczy stopki 15"/>
          <p:cNvSpPr>
            <a:spLocks noGrp="1"/>
          </p:cNvSpPr>
          <p:nvPr>
            <p:ph type="ftr" sz="quarter" idx="16"/>
          </p:nvPr>
        </p:nvSpPr>
        <p:spPr/>
        <p:txBody>
          <a:bodyPr/>
          <a:lstStyle/>
          <a:p>
            <a:endParaRPr lang="pl-PL"/>
          </a:p>
        </p:txBody>
      </p:sp>
      <p:sp>
        <p:nvSpPr>
          <p:cNvPr id="17" name="Tytuł 16"/>
          <p:cNvSpPr>
            <a:spLocks noGrp="1"/>
          </p:cNvSpPr>
          <p:nvPr>
            <p:ph type="title"/>
          </p:nvPr>
        </p:nvSpPr>
        <p:spPr/>
        <p:txBody>
          <a:bodyPr rtlCol="0" anchor="b" anchorCtr="0"/>
          <a:lstStyle/>
          <a:p>
            <a:r>
              <a:rPr kumimoji="0" lang="pl-PL" smtClean="0"/>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FC0869B7-0DDC-44C9-9A19-8FEA6AEA5E9D}" type="datetimeFigureOut">
              <a:rPr lang="pl-PL" smtClean="0"/>
              <a:pPr/>
              <a:t>2016-10-03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F112A19-871C-47E9-9333-69012DBB23CA}" type="slidenum">
              <a:rPr lang="pl-PL" smtClean="0"/>
              <a:pPr/>
              <a:t>‹#›</a:t>
            </a:fld>
            <a:endParaRPr lang="pl-PL"/>
          </a:p>
        </p:txBody>
      </p:sp>
      <p:sp>
        <p:nvSpPr>
          <p:cNvPr id="2" name="Tytu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cxnSp>
        <p:nvCxnSpPr>
          <p:cNvPr id="7" name="Łącznik prosty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FC0869B7-0DDC-44C9-9A19-8FEA6AEA5E9D}" type="datetimeFigureOut">
              <a:rPr lang="pl-PL" smtClean="0"/>
              <a:pPr/>
              <a:t>2016-10-03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F112A19-871C-47E9-9333-69012DBB23CA}" type="slidenum">
              <a:rPr lang="pl-PL" smtClean="0"/>
              <a:pPr/>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
        <p:nvSpPr>
          <p:cNvPr id="11" name="Symbol zastępczy zawartości 10"/>
          <p:cNvSpPr>
            <a:spLocks noGrp="1"/>
          </p:cNvSpPr>
          <p:nvPr>
            <p:ph sz="half" idx="1"/>
          </p:nvPr>
        </p:nvSpPr>
        <p:spPr>
          <a:xfrm>
            <a:off x="457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9" name="Symbol zastępczy numeru slajdu 8"/>
          <p:cNvSpPr>
            <a:spLocks noGrp="1"/>
          </p:cNvSpPr>
          <p:nvPr>
            <p:ph type="sldNum" sz="quarter" idx="12"/>
          </p:nvPr>
        </p:nvSpPr>
        <p:spPr/>
        <p:txBody>
          <a:bodyPr/>
          <a:lstStyle/>
          <a:p>
            <a:fld id="{FF112A19-871C-47E9-9333-69012DBB23CA}" type="slidenum">
              <a:rPr lang="pl-PL" smtClean="0"/>
              <a:pPr/>
              <a:t>‹#›</a:t>
            </a:fld>
            <a:endParaRPr lang="pl-PL"/>
          </a:p>
        </p:txBody>
      </p:sp>
      <p:sp>
        <p:nvSpPr>
          <p:cNvPr id="8" name="Symbol zastępczy stopki 7"/>
          <p:cNvSpPr>
            <a:spLocks noGrp="1"/>
          </p:cNvSpPr>
          <p:nvPr>
            <p:ph type="ftr" sz="quarter" idx="11"/>
          </p:nvPr>
        </p:nvSpPr>
        <p:spPr/>
        <p:txBody>
          <a:bodyPr/>
          <a:lstStyle/>
          <a:p>
            <a:endParaRPr lang="pl-PL"/>
          </a:p>
        </p:txBody>
      </p:sp>
      <p:sp>
        <p:nvSpPr>
          <p:cNvPr id="7" name="Symbol zastępczy daty 6"/>
          <p:cNvSpPr>
            <a:spLocks noGrp="1"/>
          </p:cNvSpPr>
          <p:nvPr>
            <p:ph type="dt" sz="half" idx="10"/>
          </p:nvPr>
        </p:nvSpPr>
        <p:spPr/>
        <p:txBody>
          <a:bodyPr/>
          <a:lstStyle/>
          <a:p>
            <a:fld id="{FC0869B7-0DDC-44C9-9A19-8FEA6AEA5E9D}" type="datetimeFigureOut">
              <a:rPr lang="pl-PL" smtClean="0"/>
              <a:pPr/>
              <a:t>2016-10-03</a:t>
            </a:fld>
            <a:endParaRPr lang="pl-PL"/>
          </a:p>
        </p:txBody>
      </p:sp>
      <p:sp>
        <p:nvSpPr>
          <p:cNvPr id="3" name="Symbol zastępczy teks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32" name="Symbol zastępczy zawartości 31"/>
          <p:cNvSpPr>
            <a:spLocks noGrp="1"/>
          </p:cNvSpPr>
          <p:nvPr>
            <p:ph sz="half" idx="2"/>
          </p:nvPr>
        </p:nvSpPr>
        <p:spPr>
          <a:xfrm>
            <a:off x="457200"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4" name="Symbol zastępczy zawartości 33"/>
          <p:cNvSpPr>
            <a:spLocks noGrp="1"/>
          </p:cNvSpPr>
          <p:nvPr>
            <p:ph sz="quarter" idx="4"/>
          </p:nvPr>
        </p:nvSpPr>
        <p:spPr>
          <a:xfrm>
            <a:off x="4649788"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 name="Tytuł 1"/>
          <p:cNvSpPr>
            <a:spLocks noGrp="1"/>
          </p:cNvSpPr>
          <p:nvPr>
            <p:ph type="title"/>
          </p:nvPr>
        </p:nvSpPr>
        <p:spPr>
          <a:xfrm>
            <a:off x="457200" y="155448"/>
            <a:ext cx="8229600" cy="1143000"/>
          </a:xfrm>
        </p:spPr>
        <p:txBody>
          <a:bodyPr anchor="b" anchorCtr="0"/>
          <a:lstStyle>
            <a:lvl1pPr>
              <a:defRPr/>
            </a:lvl1pPr>
          </a:lstStyle>
          <a:p>
            <a:r>
              <a:rPr kumimoji="0" lang="pl-PL" smtClean="0"/>
              <a:t>Kliknij, aby edytować styl</a:t>
            </a:r>
            <a:endParaRPr kumimoji="0" lang="en-US"/>
          </a:p>
        </p:txBody>
      </p:sp>
      <p:sp>
        <p:nvSpPr>
          <p:cNvPr id="12" name="Symbol zastępczy teks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cxnSp>
        <p:nvCxnSpPr>
          <p:cNvPr id="10" name="Łącznik prosty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Łącznik prosty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FC0869B7-0DDC-44C9-9A19-8FEA6AEA5E9D}" type="datetimeFigureOut">
              <a:rPr lang="pl-PL" smtClean="0"/>
              <a:pPr/>
              <a:t>2016-10-03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FF112A19-871C-47E9-9333-69012DBB23CA}" type="slidenum">
              <a:rPr lang="pl-PL" smtClean="0"/>
              <a:pPr/>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C0869B7-0DDC-44C9-9A19-8FEA6AEA5E9D}" type="datetimeFigureOut">
              <a:rPr lang="pl-PL" smtClean="0"/>
              <a:pPr/>
              <a:t>2016-10-03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FF112A19-871C-47E9-9333-69012DBB23CA}"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9" name="Symbol zastępczy zawartości 28"/>
          <p:cNvSpPr>
            <a:spLocks noGrp="1"/>
          </p:cNvSpPr>
          <p:nvPr>
            <p:ph sz="quarter" idx="1"/>
          </p:nvPr>
        </p:nvSpPr>
        <p:spPr>
          <a:xfrm>
            <a:off x="457200" y="457200"/>
            <a:ext cx="6248400" cy="5715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 name="Symbol zastępczy tekst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31" name="Tytu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8" name="Symbol zastępczy daty 7"/>
          <p:cNvSpPr>
            <a:spLocks noGrp="1"/>
          </p:cNvSpPr>
          <p:nvPr>
            <p:ph type="dt" sz="half" idx="14"/>
          </p:nvPr>
        </p:nvSpPr>
        <p:spPr/>
        <p:txBody>
          <a:bodyPr/>
          <a:lstStyle/>
          <a:p>
            <a:fld id="{FC0869B7-0DDC-44C9-9A19-8FEA6AEA5E9D}" type="datetimeFigureOut">
              <a:rPr lang="pl-PL" smtClean="0"/>
              <a:pPr/>
              <a:t>2016-10-03</a:t>
            </a:fld>
            <a:endParaRPr lang="pl-PL"/>
          </a:p>
        </p:txBody>
      </p:sp>
      <p:sp>
        <p:nvSpPr>
          <p:cNvPr id="9" name="Symbol zastępczy numeru slajdu 8"/>
          <p:cNvSpPr>
            <a:spLocks noGrp="1"/>
          </p:cNvSpPr>
          <p:nvPr>
            <p:ph type="sldNum" sz="quarter" idx="15"/>
          </p:nvPr>
        </p:nvSpPr>
        <p:spPr/>
        <p:txBody>
          <a:bodyPr/>
          <a:lstStyle/>
          <a:p>
            <a:fld id="{FF112A19-871C-47E9-9333-69012DBB23CA}" type="slidenum">
              <a:rPr lang="pl-PL" smtClean="0"/>
              <a:pPr/>
              <a:t>‹#›</a:t>
            </a:fld>
            <a:endParaRPr lang="pl-PL"/>
          </a:p>
        </p:txBody>
      </p:sp>
      <p:sp>
        <p:nvSpPr>
          <p:cNvPr id="10" name="Symbol zastępczy stopki 9"/>
          <p:cNvSpPr>
            <a:spLocks noGrp="1"/>
          </p:cNvSpPr>
          <p:nvPr>
            <p:ph type="ftr" sz="quarter" idx="16"/>
          </p:nvPr>
        </p:nvSpPr>
        <p:spPr/>
        <p:txBody>
          <a:bodyPr/>
          <a:lstStyle/>
          <a:p>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l-PL" smtClean="0"/>
              <a:t>Kliknij ikonę, aby dodać obraz</a:t>
            </a:r>
            <a:endParaRPr kumimoji="0" lang="en-US"/>
          </a:p>
        </p:txBody>
      </p:sp>
      <p:sp>
        <p:nvSpPr>
          <p:cNvPr id="4" name="Symbol zastępczy tekst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8" name="Symbol zastępczy daty 7"/>
          <p:cNvSpPr>
            <a:spLocks noGrp="1"/>
          </p:cNvSpPr>
          <p:nvPr>
            <p:ph type="dt" sz="half" idx="10"/>
          </p:nvPr>
        </p:nvSpPr>
        <p:spPr/>
        <p:txBody>
          <a:bodyPr/>
          <a:lstStyle/>
          <a:p>
            <a:fld id="{FC0869B7-0DDC-44C9-9A19-8FEA6AEA5E9D}" type="datetimeFigureOut">
              <a:rPr lang="pl-PL" smtClean="0"/>
              <a:pPr/>
              <a:t>2016-10-03</a:t>
            </a:fld>
            <a:endParaRPr lang="pl-PL"/>
          </a:p>
        </p:txBody>
      </p:sp>
      <p:sp>
        <p:nvSpPr>
          <p:cNvPr id="9" name="Symbol zastępczy numeru slajdu 8"/>
          <p:cNvSpPr>
            <a:spLocks noGrp="1"/>
          </p:cNvSpPr>
          <p:nvPr>
            <p:ph type="sldNum" sz="quarter" idx="11"/>
          </p:nvPr>
        </p:nvSpPr>
        <p:spPr/>
        <p:txBody>
          <a:bodyPr/>
          <a:lstStyle/>
          <a:p>
            <a:fld id="{FF112A19-871C-47E9-9333-69012DBB23CA}" type="slidenum">
              <a:rPr lang="pl-PL" smtClean="0"/>
              <a:pPr/>
              <a:t>‹#›</a:t>
            </a:fld>
            <a:endParaRPr lang="pl-PL"/>
          </a:p>
        </p:txBody>
      </p:sp>
      <p:sp>
        <p:nvSpPr>
          <p:cNvPr id="10" name="Symbol zastępczy stopki 9"/>
          <p:cNvSpPr>
            <a:spLocks noGrp="1"/>
          </p:cNvSpPr>
          <p:nvPr>
            <p:ph type="ftr" sz="quarter" idx="12"/>
          </p:nvPr>
        </p:nvSpPr>
        <p:spPr/>
        <p:txBody>
          <a:bodyPr/>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ymbol zastępczy tekst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C0869B7-0DDC-44C9-9A19-8FEA6AEA5E9D}" type="datetimeFigureOut">
              <a:rPr lang="pl-PL" smtClean="0"/>
              <a:pPr/>
              <a:t>2016-10-03</a:t>
            </a:fld>
            <a:endParaRPr lang="pl-PL"/>
          </a:p>
        </p:txBody>
      </p:sp>
      <p:sp>
        <p:nvSpPr>
          <p:cNvPr id="10" name="Symbol zastępczy stopki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pl-PL"/>
          </a:p>
        </p:txBody>
      </p:sp>
      <p:sp>
        <p:nvSpPr>
          <p:cNvPr id="22" name="Symbol zastępczy numeru slajd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F112A19-871C-47E9-9333-69012DBB23CA}" type="slidenum">
              <a:rPr lang="pl-PL" smtClean="0"/>
              <a:pPr/>
              <a:t>‹#›</a:t>
            </a:fld>
            <a:endParaRPr lang="pl-PL"/>
          </a:p>
        </p:txBody>
      </p:sp>
      <p:sp>
        <p:nvSpPr>
          <p:cNvPr id="5" name="Symbol zastępczy tytuł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l-PL" smtClean="0"/>
              <a:t>Kliknij, aby edytować styl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lstStyle/>
          <a:p>
            <a:endParaRPr lang="pl-PL" dirty="0"/>
          </a:p>
        </p:txBody>
      </p:sp>
      <p:sp>
        <p:nvSpPr>
          <p:cNvPr id="2" name="Tytuł 1"/>
          <p:cNvSpPr>
            <a:spLocks noGrp="1"/>
          </p:cNvSpPr>
          <p:nvPr>
            <p:ph type="ctrTitle"/>
          </p:nvPr>
        </p:nvSpPr>
        <p:spPr>
          <a:xfrm>
            <a:off x="457200" y="1052736"/>
            <a:ext cx="8305800" cy="1800200"/>
          </a:xfrm>
        </p:spPr>
        <p:txBody>
          <a:bodyPr/>
          <a:lstStyle/>
          <a:p>
            <a:r>
              <a:rPr lang="pl-PL" dirty="0" smtClean="0"/>
              <a:t>KAMIZELKA KULOODPORNA</a:t>
            </a:r>
            <a:endParaRPr lang="pl-PL" dirty="0"/>
          </a:p>
        </p:txBody>
      </p:sp>
      <p:pic>
        <p:nvPicPr>
          <p:cNvPr id="4" name="Obraz 3" descr="http://demotywatory.pl/uploads/201101/1294521845_by_Orzello_600.jpg"/>
          <p:cNvPicPr/>
          <p:nvPr/>
        </p:nvPicPr>
        <p:blipFill>
          <a:blip r:embed="rId2" cstate="print"/>
          <a:srcRect/>
          <a:stretch>
            <a:fillRect/>
          </a:stretch>
        </p:blipFill>
        <p:spPr bwMode="auto">
          <a:xfrm>
            <a:off x="1619672" y="3140968"/>
            <a:ext cx="5832648"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124744"/>
            <a:ext cx="8229600" cy="4971256"/>
          </a:xfrm>
        </p:spPr>
        <p:txBody>
          <a:bodyPr/>
          <a:lstStyle/>
          <a:p>
            <a:pPr algn="ctr">
              <a:buNone/>
            </a:pPr>
            <a:r>
              <a:rPr lang="pl-PL" sz="2000" dirty="0" smtClean="0"/>
              <a:t>Od 1902 r. Szczepanik był związany z Tarnowem. W dniu 8 listopada              </a:t>
            </a:r>
          </a:p>
          <a:p>
            <a:pPr algn="ctr">
              <a:buNone/>
            </a:pPr>
            <a:r>
              <a:rPr lang="pl-PL" sz="2000" dirty="0" smtClean="0"/>
              <a:t>1902 r. w tarnowskiej bazylice katedralnej poślubił Marię Hiacyntę Wandę </a:t>
            </a:r>
          </a:p>
          <a:p>
            <a:pPr algn="ctr">
              <a:buNone/>
            </a:pPr>
            <a:r>
              <a:rPr lang="pl-PL" sz="2000" dirty="0" smtClean="0"/>
              <a:t>Dzikowską. W latach 1902-1906 małżonkowie przebywali głównie                     </a:t>
            </a:r>
          </a:p>
          <a:p>
            <a:pPr algn="ctr">
              <a:buNone/>
            </a:pPr>
            <a:r>
              <a:rPr lang="pl-PL" sz="2000" dirty="0" smtClean="0"/>
              <a:t>w Wiedniu. Od 1906 r. zamieszkali na stałe w Tarnowie. Miał 5 dzieci: </a:t>
            </a:r>
          </a:p>
          <a:p>
            <a:pPr algn="ctr">
              <a:buNone/>
            </a:pPr>
            <a:r>
              <a:rPr lang="pl-PL" sz="2000" dirty="0" smtClean="0"/>
              <a:t>Andrzeja (1904-1907), Zbigniewa (1906-1969), Bogdana (1908-1978), </a:t>
            </a:r>
          </a:p>
          <a:p>
            <a:pPr algn="ctr">
              <a:buNone/>
            </a:pPr>
            <a:r>
              <a:rPr lang="pl-PL" sz="2000" dirty="0" smtClean="0"/>
              <a:t>Bogusława (1912-1942) i Marię zamężną </a:t>
            </a:r>
            <a:r>
              <a:rPr lang="pl-PL" sz="2000" dirty="0" err="1" smtClean="0"/>
              <a:t>Zboińską</a:t>
            </a:r>
            <a:r>
              <a:rPr lang="pl-PL" sz="2000" dirty="0" smtClean="0"/>
              <a:t> (1914-2005). </a:t>
            </a:r>
          </a:p>
          <a:p>
            <a:endParaRPr lang="pl-PL" dirty="0"/>
          </a:p>
        </p:txBody>
      </p:sp>
      <p:sp>
        <p:nvSpPr>
          <p:cNvPr id="3" name="Tytuł 2"/>
          <p:cNvSpPr>
            <a:spLocks noGrp="1"/>
          </p:cNvSpPr>
          <p:nvPr>
            <p:ph type="title"/>
          </p:nvPr>
        </p:nvSpPr>
        <p:spPr>
          <a:xfrm>
            <a:off x="457200" y="152400"/>
            <a:ext cx="8229600" cy="756320"/>
          </a:xfrm>
        </p:spPr>
        <p:txBody>
          <a:bodyPr>
            <a:normAutofit/>
          </a:bodyPr>
          <a:lstStyle/>
          <a:p>
            <a:r>
              <a:rPr lang="pl-PL" sz="2000" dirty="0" smtClean="0"/>
              <a:t>KAMIZELKA KULOODPORNA</a:t>
            </a:r>
            <a:endParaRPr lang="pl-PL" sz="2000" dirty="0"/>
          </a:p>
        </p:txBody>
      </p:sp>
      <p:pic>
        <p:nvPicPr>
          <p:cNvPr id="4" name="Obraz 3" descr="http://www.strony.toya.net.pl/%7Ezse/patron/fot2.jpg"/>
          <p:cNvPicPr/>
          <p:nvPr/>
        </p:nvPicPr>
        <p:blipFill>
          <a:blip r:embed="rId2" cstate="print"/>
          <a:srcRect/>
          <a:stretch>
            <a:fillRect/>
          </a:stretch>
        </p:blipFill>
        <p:spPr bwMode="auto">
          <a:xfrm>
            <a:off x="1691680" y="3501008"/>
            <a:ext cx="2448272" cy="3168352"/>
          </a:xfrm>
          <a:prstGeom prst="rect">
            <a:avLst/>
          </a:prstGeom>
          <a:noFill/>
          <a:ln w="9525">
            <a:noFill/>
            <a:miter lim="800000"/>
            <a:headEnd/>
            <a:tailEnd/>
          </a:ln>
        </p:spPr>
      </p:pic>
      <p:sp>
        <p:nvSpPr>
          <p:cNvPr id="5" name="Prostokąt 4"/>
          <p:cNvSpPr/>
          <p:nvPr/>
        </p:nvSpPr>
        <p:spPr>
          <a:xfrm>
            <a:off x="4139952" y="5517232"/>
            <a:ext cx="4572000" cy="800219"/>
          </a:xfrm>
          <a:prstGeom prst="rect">
            <a:avLst/>
          </a:prstGeom>
        </p:spPr>
        <p:txBody>
          <a:bodyPr wrap="square">
            <a:spAutoFit/>
          </a:bodyPr>
          <a:lstStyle/>
          <a:p>
            <a:r>
              <a:rPr lang="pl-PL" sz="1400" dirty="0" smtClean="0"/>
              <a:t>W 1902, niedługo po ślubie z Wandą Dzikowską, córką lekarza, Jan Szczepanik osiadł w Tarnowie.</a:t>
            </a:r>
            <a:r>
              <a:rPr lang="pl-PL" dirty="0" smtClean="0"/>
              <a:t/>
            </a:r>
            <a:br>
              <a:rPr lang="pl-PL" dirty="0" smtClean="0"/>
            </a:br>
            <a:endParaRPr lang="pl-P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052736"/>
            <a:ext cx="8229600" cy="5043264"/>
          </a:xfrm>
        </p:spPr>
        <p:txBody>
          <a:bodyPr>
            <a:normAutofit/>
          </a:bodyPr>
          <a:lstStyle/>
          <a:p>
            <a:pPr algn="ctr">
              <a:buNone/>
            </a:pPr>
            <a:r>
              <a:rPr lang="pl-PL" sz="2000" b="1" dirty="0" smtClean="0"/>
              <a:t>RODZINA </a:t>
            </a:r>
          </a:p>
        </p:txBody>
      </p:sp>
      <p:sp>
        <p:nvSpPr>
          <p:cNvPr id="3" name="Tytuł 2"/>
          <p:cNvSpPr>
            <a:spLocks noGrp="1"/>
          </p:cNvSpPr>
          <p:nvPr>
            <p:ph type="title"/>
          </p:nvPr>
        </p:nvSpPr>
        <p:spPr>
          <a:xfrm>
            <a:off x="457200" y="152400"/>
            <a:ext cx="8229600" cy="756320"/>
          </a:xfrm>
        </p:spPr>
        <p:txBody>
          <a:bodyPr>
            <a:normAutofit/>
          </a:bodyPr>
          <a:lstStyle/>
          <a:p>
            <a:r>
              <a:rPr lang="pl-PL" sz="2000" dirty="0" smtClean="0"/>
              <a:t>KAMIZELKA KULOODPORNA</a:t>
            </a:r>
            <a:endParaRPr lang="pl-PL" sz="2000" dirty="0"/>
          </a:p>
        </p:txBody>
      </p:sp>
      <p:pic>
        <p:nvPicPr>
          <p:cNvPr id="4" name="Obraz 3" descr="http://www.niedziela.pl/gifs/portaln/624x400/1351669522.jpg"/>
          <p:cNvPicPr/>
          <p:nvPr/>
        </p:nvPicPr>
        <p:blipFill>
          <a:blip r:embed="rId2" cstate="print"/>
          <a:srcRect/>
          <a:stretch>
            <a:fillRect/>
          </a:stretch>
        </p:blipFill>
        <p:spPr bwMode="auto">
          <a:xfrm>
            <a:off x="1043608" y="1524000"/>
            <a:ext cx="6912768" cy="4569296"/>
          </a:xfrm>
          <a:prstGeom prst="rect">
            <a:avLst/>
          </a:prstGeom>
          <a:noFill/>
          <a:ln w="9525">
            <a:noFill/>
            <a:miter lim="800000"/>
            <a:headEnd/>
            <a:tailEnd/>
          </a:ln>
        </p:spPr>
      </p:pic>
      <p:sp>
        <p:nvSpPr>
          <p:cNvPr id="5" name="Prostokąt 4"/>
          <p:cNvSpPr/>
          <p:nvPr/>
        </p:nvSpPr>
        <p:spPr>
          <a:xfrm>
            <a:off x="1979712" y="6165304"/>
            <a:ext cx="6768752" cy="307777"/>
          </a:xfrm>
          <a:prstGeom prst="rect">
            <a:avLst/>
          </a:prstGeom>
        </p:spPr>
        <p:txBody>
          <a:bodyPr wrap="square">
            <a:spAutoFit/>
          </a:bodyPr>
          <a:lstStyle/>
          <a:p>
            <a:r>
              <a:rPr lang="pl-PL" sz="1400" dirty="0" smtClean="0"/>
              <a:t>Jan Szczepanik z rodziną w Tarnowie – żona Wanda i dzieci</a:t>
            </a:r>
            <a:endParaRPr lang="pl-PL"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524000"/>
            <a:ext cx="8229600" cy="4857328"/>
          </a:xfrm>
        </p:spPr>
        <p:txBody>
          <a:bodyPr>
            <a:normAutofit/>
          </a:bodyPr>
          <a:lstStyle/>
          <a:p>
            <a:pPr algn="ctr">
              <a:buNone/>
            </a:pPr>
            <a:endParaRPr lang="pl-PL" sz="2000" dirty="0" smtClean="0"/>
          </a:p>
          <a:p>
            <a:pPr algn="ctr">
              <a:buNone/>
            </a:pPr>
            <a:endParaRPr lang="pl-PL" sz="2000" dirty="0" smtClean="0"/>
          </a:p>
          <a:p>
            <a:pPr algn="ctr">
              <a:buNone/>
            </a:pPr>
            <a:endParaRPr lang="pl-PL" sz="2000" dirty="0" smtClean="0"/>
          </a:p>
          <a:p>
            <a:pPr algn="ctr">
              <a:buNone/>
            </a:pPr>
            <a:endParaRPr lang="pl-PL" sz="2000" dirty="0" smtClean="0"/>
          </a:p>
          <a:p>
            <a:pPr algn="ctr">
              <a:buNone/>
            </a:pPr>
            <a:endParaRPr lang="pl-PL" sz="2000" dirty="0" smtClean="0"/>
          </a:p>
          <a:p>
            <a:pPr algn="ctr">
              <a:buNone/>
            </a:pPr>
            <a:endParaRPr lang="pl-PL" sz="2000" dirty="0" smtClean="0"/>
          </a:p>
          <a:p>
            <a:pPr algn="ctr">
              <a:buNone/>
            </a:pPr>
            <a:endParaRPr lang="pl-PL" sz="2000" dirty="0" smtClean="0"/>
          </a:p>
          <a:p>
            <a:pPr algn="ctr">
              <a:buNone/>
            </a:pPr>
            <a:endParaRPr lang="pl-PL" sz="2000" dirty="0" smtClean="0"/>
          </a:p>
          <a:p>
            <a:pPr algn="ctr">
              <a:buNone/>
            </a:pPr>
            <a:endParaRPr lang="pl-PL" sz="2000" dirty="0" smtClean="0"/>
          </a:p>
          <a:p>
            <a:endParaRPr lang="pl-PL" dirty="0"/>
          </a:p>
        </p:txBody>
      </p:sp>
      <p:sp>
        <p:nvSpPr>
          <p:cNvPr id="3" name="Tytuł 2"/>
          <p:cNvSpPr>
            <a:spLocks noGrp="1"/>
          </p:cNvSpPr>
          <p:nvPr>
            <p:ph type="title"/>
          </p:nvPr>
        </p:nvSpPr>
        <p:spPr>
          <a:xfrm>
            <a:off x="457200" y="152400"/>
            <a:ext cx="8229600" cy="756320"/>
          </a:xfrm>
        </p:spPr>
        <p:txBody>
          <a:bodyPr>
            <a:normAutofit/>
          </a:bodyPr>
          <a:lstStyle/>
          <a:p>
            <a:r>
              <a:rPr lang="pl-PL" sz="2000" dirty="0" smtClean="0"/>
              <a:t>KAMIZELKA KULOODPORNA</a:t>
            </a:r>
            <a:endParaRPr lang="pl-PL" sz="2000" dirty="0"/>
          </a:p>
        </p:txBody>
      </p:sp>
      <p:sp>
        <p:nvSpPr>
          <p:cNvPr id="5" name="Prostokąt 4"/>
          <p:cNvSpPr/>
          <p:nvPr/>
        </p:nvSpPr>
        <p:spPr>
          <a:xfrm>
            <a:off x="3059832" y="1268760"/>
            <a:ext cx="3096344" cy="369332"/>
          </a:xfrm>
          <a:prstGeom prst="rect">
            <a:avLst/>
          </a:prstGeom>
        </p:spPr>
        <p:txBody>
          <a:bodyPr wrap="square">
            <a:spAutoFit/>
          </a:bodyPr>
          <a:lstStyle/>
          <a:p>
            <a:pPr algn="ctr"/>
            <a:r>
              <a:rPr lang="pl-PL" b="1" dirty="0" smtClean="0"/>
              <a:t>Z RODZINNEGO ALBUMU</a:t>
            </a:r>
            <a:endParaRPr lang="pl-PL" dirty="0"/>
          </a:p>
        </p:txBody>
      </p:sp>
      <p:pic>
        <p:nvPicPr>
          <p:cNvPr id="4100" name="Picture 4" descr="Podobny obraz"/>
          <p:cNvPicPr>
            <a:picLocks noChangeAspect="1" noChangeArrowheads="1"/>
          </p:cNvPicPr>
          <p:nvPr/>
        </p:nvPicPr>
        <p:blipFill>
          <a:blip r:embed="rId2" cstate="print"/>
          <a:srcRect/>
          <a:stretch>
            <a:fillRect/>
          </a:stretch>
        </p:blipFill>
        <p:spPr bwMode="auto">
          <a:xfrm>
            <a:off x="899592" y="1628800"/>
            <a:ext cx="7067405" cy="470303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57200" y="152400"/>
            <a:ext cx="8229600" cy="828328"/>
          </a:xfrm>
        </p:spPr>
        <p:txBody>
          <a:bodyPr>
            <a:normAutofit/>
          </a:bodyPr>
          <a:lstStyle/>
          <a:p>
            <a:r>
              <a:rPr lang="pl-PL" sz="2400" dirty="0" smtClean="0"/>
              <a:t>KAMIZELKA KULOODPORNA</a:t>
            </a:r>
            <a:endParaRPr lang="pl-PL" sz="2400" dirty="0"/>
          </a:p>
        </p:txBody>
      </p:sp>
      <p:pic>
        <p:nvPicPr>
          <p:cNvPr id="6" name="Symbol zastępczy zawartości 5" descr="http://new.zsp1.fc.pl/pliki-stale/patron/zdjecia/rodz14.jpg"/>
          <p:cNvPicPr>
            <a:picLocks noGrp="1"/>
          </p:cNvPicPr>
          <p:nvPr>
            <p:ph idx="1"/>
          </p:nvPr>
        </p:nvPicPr>
        <p:blipFill>
          <a:blip r:embed="rId2" cstate="print"/>
          <a:srcRect/>
          <a:stretch>
            <a:fillRect/>
          </a:stretch>
        </p:blipFill>
        <p:spPr bwMode="auto">
          <a:xfrm>
            <a:off x="1043608" y="2204864"/>
            <a:ext cx="3399433" cy="3888432"/>
          </a:xfrm>
          <a:prstGeom prst="rect">
            <a:avLst/>
          </a:prstGeom>
          <a:noFill/>
          <a:ln w="9525">
            <a:noFill/>
            <a:miter lim="800000"/>
            <a:headEnd/>
            <a:tailEnd/>
          </a:ln>
        </p:spPr>
      </p:pic>
      <p:sp>
        <p:nvSpPr>
          <p:cNvPr id="7" name="Prostokąt 6"/>
          <p:cNvSpPr/>
          <p:nvPr/>
        </p:nvSpPr>
        <p:spPr>
          <a:xfrm>
            <a:off x="4572000" y="5157192"/>
            <a:ext cx="4572000" cy="830997"/>
          </a:xfrm>
          <a:prstGeom prst="rect">
            <a:avLst/>
          </a:prstGeom>
        </p:spPr>
        <p:txBody>
          <a:bodyPr>
            <a:spAutoFit/>
          </a:bodyPr>
          <a:lstStyle/>
          <a:p>
            <a:r>
              <a:rPr lang="pl-PL" sz="1600" dirty="0" smtClean="0"/>
              <a:t>Jedyną córką Wandy i Jana Szczepaników była Maria (ur. 1914) zwana przez rodzinę Lalą. Maria Szczepanik, po mężu </a:t>
            </a:r>
            <a:r>
              <a:rPr lang="pl-PL" sz="1600" dirty="0" err="1" smtClean="0"/>
              <a:t>Zboińska</a:t>
            </a:r>
            <a:endParaRPr lang="pl-PL" sz="1600" dirty="0"/>
          </a:p>
        </p:txBody>
      </p:sp>
      <p:sp>
        <p:nvSpPr>
          <p:cNvPr id="8" name="Prostokąt 7"/>
          <p:cNvSpPr/>
          <p:nvPr/>
        </p:nvSpPr>
        <p:spPr>
          <a:xfrm>
            <a:off x="3779912" y="1556792"/>
            <a:ext cx="1265026" cy="369332"/>
          </a:xfrm>
          <a:prstGeom prst="rect">
            <a:avLst/>
          </a:prstGeom>
        </p:spPr>
        <p:txBody>
          <a:bodyPr wrap="none">
            <a:spAutoFit/>
          </a:bodyPr>
          <a:lstStyle/>
          <a:p>
            <a:r>
              <a:rPr lang="pl-PL" b="1" dirty="0" smtClean="0"/>
              <a:t>RODZINA</a:t>
            </a:r>
            <a:endParaRPr lang="pl-PL"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196752"/>
            <a:ext cx="8229600" cy="4899248"/>
          </a:xfrm>
        </p:spPr>
        <p:txBody>
          <a:bodyPr>
            <a:normAutofit/>
          </a:bodyPr>
          <a:lstStyle/>
          <a:p>
            <a:pPr algn="ctr">
              <a:buNone/>
            </a:pPr>
            <a:r>
              <a:rPr lang="pl-PL" dirty="0" smtClean="0"/>
              <a:t>WYNALAZKI</a:t>
            </a:r>
          </a:p>
          <a:p>
            <a:pPr algn="ctr">
              <a:buNone/>
            </a:pPr>
            <a:r>
              <a:rPr lang="pl-PL" sz="2000" dirty="0" smtClean="0"/>
              <a:t>Szczepanik jest autorem ok. 50 wynalazków i blisko 100 opatentowanych pomysłów technicznych. Trudno wszystkie wymienić. Pierwsze wynalazki jakie opracował przeznaczone były dla przemysłu włókienniczego. Szczególnie zainteresował się technologią barwnego tkactwa, które w owym czasie ze względu na stopień skomplikowania wykonywane były przez sterowane kartami perforowanymi maszyny żakardowe wynalezione przez Josepha Marie Jacquarda. Zarówno karty perforowane zwane wówczas patronami, które sterowały tymi maszynami jak i praca na nich była wykonywana ręcznie. </a:t>
            </a:r>
            <a:endParaRPr lang="pl-PL" sz="2000" dirty="0"/>
          </a:p>
        </p:txBody>
      </p:sp>
      <p:sp>
        <p:nvSpPr>
          <p:cNvPr id="3" name="Tytuł 2"/>
          <p:cNvSpPr>
            <a:spLocks noGrp="1"/>
          </p:cNvSpPr>
          <p:nvPr>
            <p:ph type="title"/>
          </p:nvPr>
        </p:nvSpPr>
        <p:spPr>
          <a:xfrm>
            <a:off x="457200" y="152400"/>
            <a:ext cx="8229600" cy="756320"/>
          </a:xfrm>
        </p:spPr>
        <p:txBody>
          <a:bodyPr>
            <a:normAutofit/>
          </a:bodyPr>
          <a:lstStyle/>
          <a:p>
            <a:r>
              <a:rPr lang="pl-PL" sz="2000" dirty="0" smtClean="0"/>
              <a:t>KAMIZELKA KULOODPORNA</a:t>
            </a:r>
            <a:endParaRPr lang="pl-PL" sz="2000" dirty="0"/>
          </a:p>
        </p:txBody>
      </p:sp>
      <p:pic>
        <p:nvPicPr>
          <p:cNvPr id="4" name="Obraz 3" descr="Podobny obraz"/>
          <p:cNvPicPr/>
          <p:nvPr/>
        </p:nvPicPr>
        <p:blipFill>
          <a:blip r:embed="rId2" cstate="print"/>
          <a:srcRect/>
          <a:stretch>
            <a:fillRect/>
          </a:stretch>
        </p:blipFill>
        <p:spPr bwMode="auto">
          <a:xfrm>
            <a:off x="1403648" y="4581128"/>
            <a:ext cx="2880320" cy="2016224"/>
          </a:xfrm>
          <a:prstGeom prst="rect">
            <a:avLst/>
          </a:prstGeom>
          <a:noFill/>
          <a:ln w="9525">
            <a:noFill/>
            <a:miter lim="800000"/>
            <a:headEnd/>
            <a:tailEnd/>
          </a:ln>
        </p:spPr>
      </p:pic>
      <p:sp>
        <p:nvSpPr>
          <p:cNvPr id="5" name="Prostokąt 4"/>
          <p:cNvSpPr/>
          <p:nvPr/>
        </p:nvSpPr>
        <p:spPr>
          <a:xfrm>
            <a:off x="4355976" y="5733256"/>
            <a:ext cx="4572000" cy="738664"/>
          </a:xfrm>
          <a:prstGeom prst="rect">
            <a:avLst/>
          </a:prstGeom>
        </p:spPr>
        <p:txBody>
          <a:bodyPr wrap="square">
            <a:spAutoFit/>
          </a:bodyPr>
          <a:lstStyle/>
          <a:p>
            <a:r>
              <a:rPr lang="pl-PL" sz="1400" dirty="0" smtClean="0"/>
              <a:t>Szczepanik zaproponował nowatorskie rozwiązanie dotyczące działania maszyny żakardowskiej, polegające na oszczędnym zużyciu prądu elektrycznego.</a:t>
            </a:r>
            <a:endParaRPr lang="pl-PL"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196752"/>
            <a:ext cx="8229600" cy="4899248"/>
          </a:xfrm>
        </p:spPr>
        <p:txBody>
          <a:bodyPr>
            <a:normAutofit/>
          </a:bodyPr>
          <a:lstStyle/>
          <a:p>
            <a:pPr algn="ctr">
              <a:buNone/>
            </a:pPr>
            <a:r>
              <a:rPr lang="pl-PL" sz="2000" dirty="0" smtClean="0"/>
              <a:t>W 1896 roku Szczepanikowi udało się opracować tańszą od ówcześnie </a:t>
            </a:r>
          </a:p>
          <a:p>
            <a:pPr algn="ctr">
              <a:buNone/>
            </a:pPr>
            <a:r>
              <a:rPr lang="pl-PL" sz="2000" dirty="0" smtClean="0"/>
              <a:t>stosowanych </a:t>
            </a:r>
            <a:r>
              <a:rPr lang="pl-PL" sz="2000" b="1" dirty="0" smtClean="0"/>
              <a:t>fotoelektryczną metodą tkania wzorzystego</a:t>
            </a:r>
            <a:r>
              <a:rPr lang="pl-PL" sz="2000" dirty="0" smtClean="0"/>
              <a:t>. Jego innowacje  polegały na zastosowaniu metod fotograficznych                         w przygotowaniu kart, automatyczne wykonywanie na nich perforacji, zamontowanie automatycznego systemu odczytującego je oraz zastosowanie elektryczności w sterowaniu urządzeniem. Wszystkie wynalazki tkackie Szczepanika opatentowano w Niemczech, Austrii, Anglii oraz Stanach Zjednoczonych, gdzie spotkały się z wielkim zainteresowaniem przemysłowców ponieważ znacznie skracały i upraszczały proces produkcji tkanin oraz obniżały ich koszt</a:t>
            </a:r>
            <a:r>
              <a:rPr lang="pl-PL" sz="2000" baseline="30000" dirty="0" smtClean="0"/>
              <a:t>.</a:t>
            </a:r>
            <a:endParaRPr lang="pl-PL" sz="2000" dirty="0"/>
          </a:p>
        </p:txBody>
      </p:sp>
      <p:sp>
        <p:nvSpPr>
          <p:cNvPr id="3" name="Tytuł 2"/>
          <p:cNvSpPr>
            <a:spLocks noGrp="1"/>
          </p:cNvSpPr>
          <p:nvPr>
            <p:ph type="title"/>
          </p:nvPr>
        </p:nvSpPr>
        <p:spPr>
          <a:xfrm>
            <a:off x="457200" y="152400"/>
            <a:ext cx="8229600" cy="756320"/>
          </a:xfrm>
        </p:spPr>
        <p:txBody>
          <a:bodyPr>
            <a:normAutofit/>
          </a:bodyPr>
          <a:lstStyle/>
          <a:p>
            <a:r>
              <a:rPr lang="pl-PL" sz="2000" dirty="0" smtClean="0"/>
              <a:t>KAMIZELKA KULOODPORNA</a:t>
            </a:r>
            <a:endParaRPr lang="pl-PL" sz="2000" dirty="0"/>
          </a:p>
        </p:txBody>
      </p:sp>
      <p:pic>
        <p:nvPicPr>
          <p:cNvPr id="2050" name="Picture 2" descr="Podobny obraz"/>
          <p:cNvPicPr>
            <a:picLocks noChangeAspect="1" noChangeArrowheads="1"/>
          </p:cNvPicPr>
          <p:nvPr/>
        </p:nvPicPr>
        <p:blipFill>
          <a:blip r:embed="rId2" cstate="print"/>
          <a:srcRect/>
          <a:stretch>
            <a:fillRect/>
          </a:stretch>
        </p:blipFill>
        <p:spPr bwMode="auto">
          <a:xfrm>
            <a:off x="1475656" y="4437112"/>
            <a:ext cx="2808312" cy="2106234"/>
          </a:xfrm>
          <a:prstGeom prst="rect">
            <a:avLst/>
          </a:prstGeom>
          <a:noFill/>
        </p:spPr>
      </p:pic>
      <p:sp>
        <p:nvSpPr>
          <p:cNvPr id="5" name="Prostokąt 4"/>
          <p:cNvSpPr/>
          <p:nvPr/>
        </p:nvSpPr>
        <p:spPr>
          <a:xfrm>
            <a:off x="4355976" y="5949280"/>
            <a:ext cx="4572000" cy="584775"/>
          </a:xfrm>
          <a:prstGeom prst="rect">
            <a:avLst/>
          </a:prstGeom>
        </p:spPr>
        <p:txBody>
          <a:bodyPr>
            <a:spAutoFit/>
          </a:bodyPr>
          <a:lstStyle/>
          <a:p>
            <a:r>
              <a:rPr lang="pl-PL" sz="1600" dirty="0" smtClean="0"/>
              <a:t>Maszyna tkacka z kilkoma patentami naszego rodaka</a:t>
            </a:r>
            <a:endParaRPr lang="pl-PL"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340768"/>
            <a:ext cx="8229600" cy="4755232"/>
          </a:xfrm>
        </p:spPr>
        <p:txBody>
          <a:bodyPr>
            <a:normAutofit/>
          </a:bodyPr>
          <a:lstStyle/>
          <a:p>
            <a:pPr>
              <a:buNone/>
            </a:pPr>
            <a:r>
              <a:rPr lang="pl-PL" dirty="0" smtClean="0"/>
              <a:t>Jan Szczepanik wynalazł również:</a:t>
            </a:r>
          </a:p>
          <a:p>
            <a:r>
              <a:rPr lang="pl-PL" sz="2000" dirty="0" err="1" smtClean="0"/>
              <a:t>telektroskop</a:t>
            </a:r>
            <a:r>
              <a:rPr lang="pl-PL" sz="2000" dirty="0" smtClean="0"/>
              <a:t> – urządzenie do przesyłania na odległość ruchomego obrazu kolorowego wraz z dźwiękiem, protoplastę dzisiejszej telewizji</a:t>
            </a:r>
            <a:r>
              <a:rPr lang="pl-PL" sz="2000" baseline="30000" dirty="0" smtClean="0"/>
              <a:t>.</a:t>
            </a:r>
            <a:endParaRPr lang="pl-PL" sz="2000" dirty="0" smtClean="0"/>
          </a:p>
        </p:txBody>
      </p:sp>
      <p:sp>
        <p:nvSpPr>
          <p:cNvPr id="3" name="Tytuł 2"/>
          <p:cNvSpPr>
            <a:spLocks noGrp="1"/>
          </p:cNvSpPr>
          <p:nvPr>
            <p:ph type="title"/>
          </p:nvPr>
        </p:nvSpPr>
        <p:spPr>
          <a:xfrm>
            <a:off x="457200" y="152400"/>
            <a:ext cx="8229600" cy="828328"/>
          </a:xfrm>
        </p:spPr>
        <p:txBody>
          <a:bodyPr>
            <a:normAutofit/>
          </a:bodyPr>
          <a:lstStyle/>
          <a:p>
            <a:r>
              <a:rPr lang="pl-PL" sz="2000" dirty="0" smtClean="0"/>
              <a:t>KAMIZELKA KULOODPORNA</a:t>
            </a:r>
            <a:endParaRPr lang="pl-PL" sz="2000" dirty="0"/>
          </a:p>
        </p:txBody>
      </p:sp>
      <p:pic>
        <p:nvPicPr>
          <p:cNvPr id="4" name="Obraz 3" descr="Podobny obraz"/>
          <p:cNvPicPr/>
          <p:nvPr/>
        </p:nvPicPr>
        <p:blipFill>
          <a:blip r:embed="rId2" cstate="print"/>
          <a:srcRect/>
          <a:stretch>
            <a:fillRect/>
          </a:stretch>
        </p:blipFill>
        <p:spPr bwMode="auto">
          <a:xfrm>
            <a:off x="899592" y="2564904"/>
            <a:ext cx="2880320" cy="3960440"/>
          </a:xfrm>
          <a:prstGeom prst="rect">
            <a:avLst/>
          </a:prstGeom>
          <a:noFill/>
          <a:ln w="9525">
            <a:noFill/>
            <a:miter lim="800000"/>
            <a:headEnd/>
            <a:tailEnd/>
          </a:ln>
        </p:spPr>
      </p:pic>
      <p:sp>
        <p:nvSpPr>
          <p:cNvPr id="5" name="Prostokąt 4"/>
          <p:cNvSpPr/>
          <p:nvPr/>
        </p:nvSpPr>
        <p:spPr>
          <a:xfrm>
            <a:off x="3995936" y="5445224"/>
            <a:ext cx="4896544" cy="954107"/>
          </a:xfrm>
          <a:prstGeom prst="rect">
            <a:avLst/>
          </a:prstGeom>
        </p:spPr>
        <p:txBody>
          <a:bodyPr wrap="square">
            <a:spAutoFit/>
          </a:bodyPr>
          <a:lstStyle/>
          <a:p>
            <a:r>
              <a:rPr lang="pl-PL" sz="1400" dirty="0" smtClean="0"/>
              <a:t>Szczepanik użył w </a:t>
            </a:r>
            <a:r>
              <a:rPr lang="pl-PL" sz="1400" dirty="0" err="1" smtClean="0"/>
              <a:t>telektroskopie</a:t>
            </a:r>
            <a:r>
              <a:rPr lang="pl-PL" sz="1400" dirty="0" smtClean="0"/>
              <a:t> ruchomych zwierciadeł, poruszanych za pomocą elektromagnesów do analizy i syntezy obrazu, a do zamiany strumienia świetlnego na prąd elektryczny - fotoelementu selenowego.</a:t>
            </a:r>
            <a:endParaRPr lang="pl-PL" sz="1400" dirty="0"/>
          </a:p>
        </p:txBody>
      </p:sp>
      <p:pic>
        <p:nvPicPr>
          <p:cNvPr id="1026" name="Picture 2" descr="Podobny obraz"/>
          <p:cNvPicPr>
            <a:picLocks noChangeAspect="1" noChangeArrowheads="1"/>
          </p:cNvPicPr>
          <p:nvPr/>
        </p:nvPicPr>
        <p:blipFill>
          <a:blip r:embed="rId3" cstate="print"/>
          <a:srcRect/>
          <a:stretch>
            <a:fillRect/>
          </a:stretch>
        </p:blipFill>
        <p:spPr bwMode="auto">
          <a:xfrm>
            <a:off x="5580112" y="476672"/>
            <a:ext cx="3254499" cy="83820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268760"/>
            <a:ext cx="8229600" cy="4827240"/>
          </a:xfrm>
        </p:spPr>
        <p:txBody>
          <a:bodyPr>
            <a:normAutofit/>
          </a:bodyPr>
          <a:lstStyle/>
          <a:p>
            <a:r>
              <a:rPr lang="pl-PL" sz="2000" dirty="0" smtClean="0"/>
              <a:t>system barwnego tkactwa – wynaleziona w 1896 roku elektryczna metoda fotograficznego kopiowania wzorów podczas produkcji tkanin. System ten stosowany był od 1898 roku przez austriacki oraz niemiecki przemysł włókienniczy,</a:t>
            </a:r>
          </a:p>
          <a:p>
            <a:r>
              <a:rPr lang="pl-PL" sz="2000" dirty="0" smtClean="0"/>
              <a:t>system barwnego filmu – opracowany przez wynalazcę w 1899 roku system małoobrazkowej, barwnej kliszy filmowej, na którą w 1900 Szczepanik uzyskuje brytyjski patent</a:t>
            </a:r>
            <a:r>
              <a:rPr lang="pl-PL" sz="2000" baseline="30000" dirty="0" smtClean="0"/>
              <a:t>.</a:t>
            </a:r>
            <a:endParaRPr lang="pl-PL" sz="2000" dirty="0" smtClean="0"/>
          </a:p>
          <a:p>
            <a:r>
              <a:rPr lang="pl-PL" sz="2000" dirty="0" smtClean="0"/>
              <a:t>system kolorowej fotografii oraz światłoczuły papier barwny - metoda ta została wykorzystana później przez znane przedsiębiorstwa Kodak (1928) oraz </a:t>
            </a:r>
            <a:r>
              <a:rPr lang="pl-PL" sz="2000" dirty="0" err="1" smtClean="0"/>
              <a:t>Agfa</a:t>
            </a:r>
            <a:r>
              <a:rPr lang="pl-PL" sz="2000" dirty="0" smtClean="0"/>
              <a:t> (1932),</a:t>
            </a:r>
          </a:p>
          <a:p>
            <a:endParaRPr lang="pl-PL" dirty="0"/>
          </a:p>
        </p:txBody>
      </p:sp>
      <p:sp>
        <p:nvSpPr>
          <p:cNvPr id="3" name="Tytuł 2"/>
          <p:cNvSpPr>
            <a:spLocks noGrp="1"/>
          </p:cNvSpPr>
          <p:nvPr>
            <p:ph type="title"/>
          </p:nvPr>
        </p:nvSpPr>
        <p:spPr>
          <a:xfrm>
            <a:off x="457200" y="152400"/>
            <a:ext cx="8229600" cy="756320"/>
          </a:xfrm>
        </p:spPr>
        <p:txBody>
          <a:bodyPr>
            <a:normAutofit/>
          </a:bodyPr>
          <a:lstStyle/>
          <a:p>
            <a:r>
              <a:rPr lang="pl-PL" sz="2400" dirty="0" smtClean="0"/>
              <a:t>KAMIZELKA KULOODPORNA</a:t>
            </a:r>
            <a:endParaRPr lang="pl-PL" sz="2400" dirty="0"/>
          </a:p>
        </p:txBody>
      </p:sp>
      <p:pic>
        <p:nvPicPr>
          <p:cNvPr id="4" name="Obraz 3" descr="http://pegazwtkk.blox.pl/resource/Szczepanik_2.jpg"/>
          <p:cNvPicPr/>
          <p:nvPr/>
        </p:nvPicPr>
        <p:blipFill>
          <a:blip r:embed="rId2" cstate="print"/>
          <a:srcRect/>
          <a:stretch>
            <a:fillRect/>
          </a:stretch>
        </p:blipFill>
        <p:spPr bwMode="auto">
          <a:xfrm>
            <a:off x="3635896" y="4293096"/>
            <a:ext cx="4824536" cy="237626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pl-PL" sz="2000" dirty="0" err="1" smtClean="0"/>
              <a:t>telefot</a:t>
            </a:r>
            <a:r>
              <a:rPr lang="pl-PL" sz="2000" dirty="0" smtClean="0"/>
              <a:t> – udoskonalone urządzenie do przenoszenia obrazu na odległość przedstawione na Wystawie światowej w Paryżu w roku 1900,</a:t>
            </a:r>
          </a:p>
          <a:p>
            <a:r>
              <a:rPr lang="pl-PL" sz="2000" dirty="0" smtClean="0"/>
              <a:t>fotometr – urządzenie do pomiaru jasności</a:t>
            </a:r>
            <a:r>
              <a:rPr lang="pl-PL" sz="2000" baseline="30000" dirty="0" smtClean="0"/>
              <a:t>.</a:t>
            </a:r>
            <a:endParaRPr lang="pl-PL" sz="2000" dirty="0" smtClean="0"/>
          </a:p>
          <a:p>
            <a:pPr algn="ctr">
              <a:buNone/>
            </a:pPr>
            <a:endParaRPr lang="pl-PL" dirty="0"/>
          </a:p>
        </p:txBody>
      </p:sp>
      <p:sp>
        <p:nvSpPr>
          <p:cNvPr id="3" name="Tytuł 2"/>
          <p:cNvSpPr>
            <a:spLocks noGrp="1"/>
          </p:cNvSpPr>
          <p:nvPr>
            <p:ph type="title"/>
          </p:nvPr>
        </p:nvSpPr>
        <p:spPr>
          <a:xfrm>
            <a:off x="457200" y="152400"/>
            <a:ext cx="8229600" cy="756320"/>
          </a:xfrm>
        </p:spPr>
        <p:txBody>
          <a:bodyPr>
            <a:normAutofit/>
          </a:bodyPr>
          <a:lstStyle/>
          <a:p>
            <a:r>
              <a:rPr lang="pl-PL" sz="2400" dirty="0" smtClean="0"/>
              <a:t>KAMIZELKA KULOODPORNA</a:t>
            </a:r>
            <a:endParaRPr lang="pl-PL" sz="2400" dirty="0"/>
          </a:p>
        </p:txBody>
      </p:sp>
      <p:pic>
        <p:nvPicPr>
          <p:cNvPr id="4" name="Obraz 3" descr="https://upload.wikimedia.org/wikipedia/commons/thumb/3/36/Fotometer.jpg/800px-Fotometer.jpg"/>
          <p:cNvPicPr/>
          <p:nvPr/>
        </p:nvPicPr>
        <p:blipFill>
          <a:blip r:embed="rId2" cstate="print"/>
          <a:srcRect/>
          <a:stretch>
            <a:fillRect/>
          </a:stretch>
        </p:blipFill>
        <p:spPr bwMode="auto">
          <a:xfrm>
            <a:off x="1403648" y="2708920"/>
            <a:ext cx="3600400" cy="3600400"/>
          </a:xfrm>
          <a:prstGeom prst="rect">
            <a:avLst/>
          </a:prstGeom>
          <a:noFill/>
          <a:ln w="9525">
            <a:noFill/>
            <a:miter lim="800000"/>
            <a:headEnd/>
            <a:tailEnd/>
          </a:ln>
        </p:spPr>
      </p:pic>
      <p:sp>
        <p:nvSpPr>
          <p:cNvPr id="5" name="Prostokąt 4"/>
          <p:cNvSpPr/>
          <p:nvPr/>
        </p:nvSpPr>
        <p:spPr>
          <a:xfrm>
            <a:off x="5292080" y="5805264"/>
            <a:ext cx="2514278" cy="369332"/>
          </a:xfrm>
          <a:prstGeom prst="rect">
            <a:avLst/>
          </a:prstGeom>
        </p:spPr>
        <p:txBody>
          <a:bodyPr wrap="none">
            <a:spAutoFit/>
          </a:bodyPr>
          <a:lstStyle/>
          <a:p>
            <a:r>
              <a:rPr lang="pl-PL" dirty="0" smtClean="0"/>
              <a:t>Fotometr elektroniczny</a:t>
            </a:r>
            <a:endParaRPr lang="pl-P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124744"/>
            <a:ext cx="8229600" cy="4971256"/>
          </a:xfrm>
        </p:spPr>
        <p:txBody>
          <a:bodyPr>
            <a:normAutofit/>
          </a:bodyPr>
          <a:lstStyle/>
          <a:p>
            <a:pPr algn="ctr">
              <a:buNone/>
            </a:pPr>
            <a:r>
              <a:rPr lang="pl-PL" sz="2000" dirty="0" smtClean="0"/>
              <a:t>Projekt własnej kamizelki kuloodpornej z roku 1901, (opatentował ją niemal w tym samym czasie inny Polak – Kazimierz </a:t>
            </a:r>
            <a:r>
              <a:rPr lang="pl-PL" sz="2000" dirty="0" err="1" smtClean="0"/>
              <a:t>Żegleń</a:t>
            </a:r>
            <a:r>
              <a:rPr lang="pl-PL" sz="2000" dirty="0" smtClean="0"/>
              <a:t>), wykonany z jedwabnej tkaniny z cienkimi blachami stalowymi. </a:t>
            </a:r>
            <a:endParaRPr lang="pl-PL" sz="2000" dirty="0"/>
          </a:p>
        </p:txBody>
      </p:sp>
      <p:sp>
        <p:nvSpPr>
          <p:cNvPr id="3" name="Tytuł 2"/>
          <p:cNvSpPr>
            <a:spLocks noGrp="1"/>
          </p:cNvSpPr>
          <p:nvPr>
            <p:ph type="title"/>
          </p:nvPr>
        </p:nvSpPr>
        <p:spPr>
          <a:xfrm>
            <a:off x="457200" y="152400"/>
            <a:ext cx="8229600" cy="756320"/>
          </a:xfrm>
        </p:spPr>
        <p:txBody>
          <a:bodyPr>
            <a:normAutofit/>
          </a:bodyPr>
          <a:lstStyle/>
          <a:p>
            <a:r>
              <a:rPr lang="pl-PL" sz="2400" dirty="0" smtClean="0"/>
              <a:t>KAMIZELKA KULOODPORNA</a:t>
            </a:r>
            <a:endParaRPr lang="pl-PL" sz="2400" dirty="0"/>
          </a:p>
        </p:txBody>
      </p:sp>
      <p:pic>
        <p:nvPicPr>
          <p:cNvPr id="4" name="Obraz 3" descr="http://dompelenpomyslow.pl/wp-content/uploads/2015/07/9bdfbb645fbb39d8261698600d6848f8.jpg"/>
          <p:cNvPicPr/>
          <p:nvPr/>
        </p:nvPicPr>
        <p:blipFill>
          <a:blip r:embed="rId2" cstate="print"/>
          <a:srcRect/>
          <a:stretch>
            <a:fillRect/>
          </a:stretch>
        </p:blipFill>
        <p:spPr bwMode="auto">
          <a:xfrm>
            <a:off x="1403648" y="2348880"/>
            <a:ext cx="6120680" cy="367240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pPr algn="just">
              <a:buNone/>
            </a:pPr>
            <a:endParaRPr lang="pl-PL" sz="2000" b="1" dirty="0" smtClean="0"/>
          </a:p>
          <a:p>
            <a:pPr algn="just">
              <a:buNone/>
            </a:pPr>
            <a:endParaRPr lang="pl-PL" sz="2000" b="1" dirty="0" smtClean="0"/>
          </a:p>
          <a:p>
            <a:pPr algn="just">
              <a:buNone/>
            </a:pPr>
            <a:r>
              <a:rPr lang="pl-PL" sz="2000" b="1" dirty="0" smtClean="0"/>
              <a:t>Kamizelka kuloodporna</a:t>
            </a:r>
            <a:r>
              <a:rPr lang="pl-PL" sz="2000" dirty="0" smtClean="0"/>
              <a:t> – specjalny ubiór wykonany w formie mniej </a:t>
            </a:r>
          </a:p>
          <a:p>
            <a:pPr algn="ctr">
              <a:buNone/>
            </a:pPr>
            <a:r>
              <a:rPr lang="pl-PL" sz="2000" dirty="0" smtClean="0"/>
              <a:t>lub bardziej przypominającej kamizelkę, mający chronić przed pociskami </a:t>
            </a:r>
          </a:p>
          <a:p>
            <a:pPr algn="ctr">
              <a:buNone/>
            </a:pPr>
            <a:r>
              <a:rPr lang="pl-PL" sz="2000" dirty="0" smtClean="0"/>
              <a:t>wystrzelonymi z ręcznej broni palnej krótko- i długolufowej, takiej jak </a:t>
            </a:r>
          </a:p>
          <a:p>
            <a:pPr algn="ctr">
              <a:buNone/>
            </a:pPr>
            <a:r>
              <a:rPr lang="pl-PL" sz="2000" dirty="0" smtClean="0"/>
              <a:t>rewolwer, pistolet, karabin i strzelba. Ubiory takie są używane przez </a:t>
            </a:r>
          </a:p>
          <a:p>
            <a:pPr algn="ctr">
              <a:buNone/>
            </a:pPr>
            <a:r>
              <a:rPr lang="pl-PL" sz="2000" dirty="0" smtClean="0"/>
              <a:t>służby policyjne i wojskowe, służby ochrony osobistej oraz osoby </a:t>
            </a:r>
          </a:p>
          <a:p>
            <a:pPr algn="ctr">
              <a:buNone/>
            </a:pPr>
            <a:r>
              <a:rPr lang="pl-PL" sz="2000" dirty="0" smtClean="0"/>
              <a:t>prywatne (w tych krajach, gdzie zezwala na to prawo), w sytuacji, gdy </a:t>
            </a:r>
          </a:p>
          <a:p>
            <a:pPr algn="ctr">
              <a:buNone/>
            </a:pPr>
            <a:r>
              <a:rPr lang="pl-PL" sz="2000" dirty="0" smtClean="0"/>
              <a:t>może być zagrożone ich zdrowie i życie.</a:t>
            </a:r>
          </a:p>
          <a:p>
            <a:pPr algn="ctr">
              <a:buNone/>
            </a:pPr>
            <a:r>
              <a:rPr lang="pl-PL" sz="2000" smtClean="0"/>
              <a:t>  </a:t>
            </a:r>
            <a:endParaRPr lang="pl-PL" sz="2000" dirty="0"/>
          </a:p>
        </p:txBody>
      </p:sp>
      <p:sp>
        <p:nvSpPr>
          <p:cNvPr id="3" name="Tytuł 2"/>
          <p:cNvSpPr>
            <a:spLocks noGrp="1"/>
          </p:cNvSpPr>
          <p:nvPr>
            <p:ph type="title"/>
          </p:nvPr>
        </p:nvSpPr>
        <p:spPr>
          <a:xfrm>
            <a:off x="457200" y="152400"/>
            <a:ext cx="8229600" cy="756320"/>
          </a:xfrm>
        </p:spPr>
        <p:txBody>
          <a:bodyPr>
            <a:normAutofit/>
          </a:bodyPr>
          <a:lstStyle/>
          <a:p>
            <a:r>
              <a:rPr lang="pl-PL" sz="2000" dirty="0" smtClean="0"/>
              <a:t>KAMIZELKA KULOODPORNA</a:t>
            </a:r>
            <a:endParaRPr lang="pl-PL"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95536" y="1124744"/>
            <a:ext cx="8229600" cy="5733256"/>
          </a:xfrm>
        </p:spPr>
        <p:txBody>
          <a:bodyPr>
            <a:normAutofit/>
          </a:bodyPr>
          <a:lstStyle/>
          <a:p>
            <a:pPr algn="ctr">
              <a:buNone/>
            </a:pPr>
            <a:r>
              <a:rPr lang="pl-PL" sz="2000" dirty="0" smtClean="0"/>
              <a:t>Wynalazek ten przyniósł Szczepanikowi sławę, ponieważ obronił przed śmiercią  w zamachu króla hiszpańskiego Alfonsa XIII, który w dowód wdzięczności udekorował Szczepanika wysokim odznaczeniem państwowym – Orderem Izabeli Katolickiej w 1902. Podobnie zamierzał uczynić Mikołaj II, jednakże Szczepanik z pobudek patriotycznych odmówił przyjęcia orderu; zatem zamiast orderu car obdarował go złotym zegarkiem wysadzanym brylantami.</a:t>
            </a:r>
          </a:p>
          <a:p>
            <a:endParaRPr lang="pl-PL" dirty="0"/>
          </a:p>
        </p:txBody>
      </p:sp>
      <p:sp>
        <p:nvSpPr>
          <p:cNvPr id="3" name="Tytuł 2"/>
          <p:cNvSpPr>
            <a:spLocks noGrp="1"/>
          </p:cNvSpPr>
          <p:nvPr>
            <p:ph type="title"/>
          </p:nvPr>
        </p:nvSpPr>
        <p:spPr>
          <a:xfrm>
            <a:off x="457200" y="152400"/>
            <a:ext cx="8229600" cy="756320"/>
          </a:xfrm>
        </p:spPr>
        <p:txBody>
          <a:bodyPr>
            <a:normAutofit/>
          </a:bodyPr>
          <a:lstStyle/>
          <a:p>
            <a:r>
              <a:rPr lang="pl-PL" sz="2400" dirty="0" smtClean="0"/>
              <a:t>KAMIZELKA KULOODPORNA</a:t>
            </a:r>
            <a:endParaRPr lang="pl-PL" sz="2400" dirty="0"/>
          </a:p>
        </p:txBody>
      </p:sp>
      <p:pic>
        <p:nvPicPr>
          <p:cNvPr id="4" name="Obraz 3" descr="https://vice-images.vice.com/images/content-images-crops/2015/07/21/krew-w-kolorze-sepii-body-image-1437486560-size_1000.jpg?resize=*:*&amp;output-quality="/>
          <p:cNvPicPr/>
          <p:nvPr/>
        </p:nvPicPr>
        <p:blipFill>
          <a:blip r:embed="rId2" cstate="print"/>
          <a:srcRect/>
          <a:stretch>
            <a:fillRect/>
          </a:stretch>
        </p:blipFill>
        <p:spPr bwMode="auto">
          <a:xfrm>
            <a:off x="611560" y="3645024"/>
            <a:ext cx="5040560" cy="2850908"/>
          </a:xfrm>
          <a:prstGeom prst="rect">
            <a:avLst/>
          </a:prstGeom>
          <a:noFill/>
          <a:ln w="9525">
            <a:noFill/>
            <a:miter lim="800000"/>
            <a:headEnd/>
            <a:tailEnd/>
          </a:ln>
        </p:spPr>
      </p:pic>
      <p:sp>
        <p:nvSpPr>
          <p:cNvPr id="5" name="Prostokąt 4"/>
          <p:cNvSpPr/>
          <p:nvPr/>
        </p:nvSpPr>
        <p:spPr>
          <a:xfrm>
            <a:off x="5796136" y="5157192"/>
            <a:ext cx="3168352" cy="1477328"/>
          </a:xfrm>
          <a:prstGeom prst="rect">
            <a:avLst/>
          </a:prstGeom>
        </p:spPr>
        <p:txBody>
          <a:bodyPr wrap="square">
            <a:spAutoFit/>
          </a:bodyPr>
          <a:lstStyle/>
          <a:p>
            <a:r>
              <a:rPr lang="pl-PL" dirty="0" smtClean="0"/>
              <a:t>Nocą 31 maja 1905 roku król Hiszpanii Alfons XIII                          i prezydent Francji </a:t>
            </a:r>
            <a:r>
              <a:rPr lang="pl-PL" dirty="0" err="1" smtClean="0"/>
              <a:t>Émile</a:t>
            </a:r>
            <a:r>
              <a:rPr lang="pl-PL" dirty="0" smtClean="0"/>
              <a:t> </a:t>
            </a:r>
            <a:r>
              <a:rPr lang="pl-PL" dirty="0" err="1" smtClean="0"/>
              <a:t>Loubet</a:t>
            </a:r>
            <a:r>
              <a:rPr lang="pl-PL" dirty="0" smtClean="0"/>
              <a:t> omal nie padli ofiarą zamachu bombowego. </a:t>
            </a:r>
            <a:endParaRPr lang="pl-P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57200" y="152400"/>
            <a:ext cx="8229600" cy="756320"/>
          </a:xfrm>
        </p:spPr>
        <p:txBody>
          <a:bodyPr>
            <a:normAutofit/>
          </a:bodyPr>
          <a:lstStyle/>
          <a:p>
            <a:r>
              <a:rPr lang="pl-PL" sz="2400" dirty="0" smtClean="0"/>
              <a:t>KAMIZELKA KULOODPORNA</a:t>
            </a:r>
            <a:endParaRPr lang="pl-PL" sz="2400" dirty="0"/>
          </a:p>
        </p:txBody>
      </p:sp>
      <p:pic>
        <p:nvPicPr>
          <p:cNvPr id="6" name="Symbol zastępczy zawartości 5" descr="Podobny obraz"/>
          <p:cNvPicPr>
            <a:picLocks noGrp="1"/>
          </p:cNvPicPr>
          <p:nvPr>
            <p:ph idx="1"/>
          </p:nvPr>
        </p:nvPicPr>
        <p:blipFill>
          <a:blip r:embed="rId2" cstate="print"/>
          <a:srcRect/>
          <a:stretch>
            <a:fillRect/>
          </a:stretch>
        </p:blipFill>
        <p:spPr bwMode="auto">
          <a:xfrm>
            <a:off x="1763688" y="1700808"/>
            <a:ext cx="5256584" cy="3816424"/>
          </a:xfrm>
          <a:prstGeom prst="rect">
            <a:avLst/>
          </a:prstGeom>
          <a:noFill/>
          <a:ln w="9525">
            <a:noFill/>
            <a:miter lim="800000"/>
            <a:headEnd/>
            <a:tailEnd/>
          </a:ln>
        </p:spPr>
      </p:pic>
      <p:sp>
        <p:nvSpPr>
          <p:cNvPr id="7" name="Prostokąt 6"/>
          <p:cNvSpPr/>
          <p:nvPr/>
        </p:nvSpPr>
        <p:spPr>
          <a:xfrm>
            <a:off x="683568" y="5805264"/>
            <a:ext cx="7992888" cy="369332"/>
          </a:xfrm>
          <a:prstGeom prst="rect">
            <a:avLst/>
          </a:prstGeom>
        </p:spPr>
        <p:txBody>
          <a:bodyPr wrap="square">
            <a:spAutoFit/>
          </a:bodyPr>
          <a:lstStyle/>
          <a:p>
            <a:r>
              <a:rPr lang="pl-PL" dirty="0" smtClean="0"/>
              <a:t>Ocalony przez wynalazek Jana Szczepanika król Hiszpanii Alfons XIII </a:t>
            </a:r>
            <a:endParaRPr lang="pl-PL"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57200" y="152400"/>
            <a:ext cx="8229600" cy="756320"/>
          </a:xfrm>
        </p:spPr>
        <p:txBody>
          <a:bodyPr>
            <a:normAutofit/>
          </a:bodyPr>
          <a:lstStyle/>
          <a:p>
            <a:r>
              <a:rPr lang="pl-PL" sz="2400" dirty="0" smtClean="0"/>
              <a:t>KAMIZELKA KULOODPORNA</a:t>
            </a:r>
            <a:endParaRPr lang="pl-PL" sz="2400" dirty="0"/>
          </a:p>
        </p:txBody>
      </p:sp>
      <p:pic>
        <p:nvPicPr>
          <p:cNvPr id="4" name="Symbol zastępczy zawartości 3" descr="Podobny obraz"/>
          <p:cNvPicPr>
            <a:picLocks noGrp="1"/>
          </p:cNvPicPr>
          <p:nvPr>
            <p:ph idx="1"/>
          </p:nvPr>
        </p:nvPicPr>
        <p:blipFill>
          <a:blip r:embed="rId2" cstate="print"/>
          <a:srcRect/>
          <a:stretch>
            <a:fillRect/>
          </a:stretch>
        </p:blipFill>
        <p:spPr bwMode="auto">
          <a:xfrm>
            <a:off x="2411760" y="980728"/>
            <a:ext cx="4176463" cy="5040560"/>
          </a:xfrm>
          <a:prstGeom prst="rect">
            <a:avLst/>
          </a:prstGeom>
          <a:noFill/>
          <a:ln w="9525">
            <a:noFill/>
            <a:miter lim="800000"/>
            <a:headEnd/>
            <a:tailEnd/>
          </a:ln>
        </p:spPr>
      </p:pic>
      <p:sp>
        <p:nvSpPr>
          <p:cNvPr id="5" name="Prostokąt 4"/>
          <p:cNvSpPr/>
          <p:nvPr/>
        </p:nvSpPr>
        <p:spPr>
          <a:xfrm>
            <a:off x="251520" y="6093296"/>
            <a:ext cx="8892480" cy="584775"/>
          </a:xfrm>
          <a:prstGeom prst="rect">
            <a:avLst/>
          </a:prstGeom>
        </p:spPr>
        <p:txBody>
          <a:bodyPr wrap="square">
            <a:spAutoFit/>
          </a:bodyPr>
          <a:lstStyle/>
          <a:p>
            <a:r>
              <a:rPr lang="pl-PL" sz="1600" dirty="0" smtClean="0"/>
              <a:t>Jan Szczepanik, Kazimierz </a:t>
            </a:r>
            <a:r>
              <a:rPr lang="pl-PL" sz="1600" dirty="0" err="1" smtClean="0"/>
              <a:t>Żegleń</a:t>
            </a:r>
            <a:r>
              <a:rPr lang="pl-PL" sz="1600" dirty="0" smtClean="0"/>
              <a:t> i kamizelka kuloodporna” </a:t>
            </a:r>
            <a:r>
              <a:rPr lang="pl-PL" sz="1600" dirty="0" err="1" smtClean="0"/>
              <a:t>Analecta</a:t>
            </a:r>
            <a:r>
              <a:rPr lang="pl-PL" sz="1600" dirty="0" smtClean="0"/>
              <a:t>. Studia i Materiały z Dziejów Nauki, nr 1-2/2009</a:t>
            </a:r>
            <a:endParaRPr lang="pl-PL" sz="1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57200" y="152400"/>
            <a:ext cx="8229600" cy="828328"/>
          </a:xfrm>
        </p:spPr>
        <p:txBody>
          <a:bodyPr>
            <a:normAutofit/>
          </a:bodyPr>
          <a:lstStyle/>
          <a:p>
            <a:r>
              <a:rPr lang="pl-PL" sz="2400" dirty="0" smtClean="0"/>
              <a:t>KAMIZELKA KULOODPORNA</a:t>
            </a:r>
            <a:endParaRPr lang="pl-PL" sz="2400" dirty="0"/>
          </a:p>
        </p:txBody>
      </p:sp>
      <p:pic>
        <p:nvPicPr>
          <p:cNvPr id="4" name="Symbol zastępczy zawartości 3" descr="http://www.dobroni.pl/foto_news/1_x7473.jpg"/>
          <p:cNvPicPr>
            <a:picLocks noGrp="1"/>
          </p:cNvPicPr>
          <p:nvPr>
            <p:ph idx="1"/>
          </p:nvPr>
        </p:nvPicPr>
        <p:blipFill>
          <a:blip r:embed="rId2" cstate="print"/>
          <a:srcRect/>
          <a:stretch>
            <a:fillRect/>
          </a:stretch>
        </p:blipFill>
        <p:spPr bwMode="auto">
          <a:xfrm>
            <a:off x="899592" y="1268760"/>
            <a:ext cx="7056784" cy="4176464"/>
          </a:xfrm>
          <a:prstGeom prst="rect">
            <a:avLst/>
          </a:prstGeom>
          <a:noFill/>
          <a:ln w="9525">
            <a:noFill/>
            <a:miter lim="800000"/>
            <a:headEnd/>
            <a:tailEnd/>
          </a:ln>
        </p:spPr>
      </p:pic>
      <p:sp>
        <p:nvSpPr>
          <p:cNvPr id="5" name="Prostokąt 4"/>
          <p:cNvSpPr/>
          <p:nvPr/>
        </p:nvSpPr>
        <p:spPr>
          <a:xfrm>
            <a:off x="899592" y="5661248"/>
            <a:ext cx="7272808" cy="646331"/>
          </a:xfrm>
          <a:prstGeom prst="rect">
            <a:avLst/>
          </a:prstGeom>
        </p:spPr>
        <p:txBody>
          <a:bodyPr wrap="square">
            <a:spAutoFit/>
          </a:bodyPr>
          <a:lstStyle/>
          <a:p>
            <a:r>
              <a:rPr lang="pl-PL" dirty="0" smtClean="0"/>
              <a:t>Pomysłodawcą wykonania takiego pancerza był Polak Jan Szczepanik               z Tarnowa. Wykonał on kamizelkę swojego pomysłu.</a:t>
            </a:r>
            <a:endParaRPr lang="pl-PL"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57200" y="152400"/>
            <a:ext cx="8229600" cy="756320"/>
          </a:xfrm>
        </p:spPr>
        <p:txBody>
          <a:bodyPr>
            <a:normAutofit/>
          </a:bodyPr>
          <a:lstStyle/>
          <a:p>
            <a:r>
              <a:rPr lang="pl-PL" sz="2400" dirty="0" smtClean="0"/>
              <a:t>KAMIZELKA KULOODPORNA</a:t>
            </a:r>
            <a:endParaRPr lang="pl-PL" sz="2400" dirty="0"/>
          </a:p>
        </p:txBody>
      </p:sp>
      <p:pic>
        <p:nvPicPr>
          <p:cNvPr id="4" name="Symbol zastępczy zawartości 3" descr="Podobny obraz"/>
          <p:cNvPicPr>
            <a:picLocks noGrp="1"/>
          </p:cNvPicPr>
          <p:nvPr>
            <p:ph idx="1"/>
          </p:nvPr>
        </p:nvPicPr>
        <p:blipFill>
          <a:blip r:embed="rId2" cstate="print"/>
          <a:srcRect/>
          <a:stretch>
            <a:fillRect/>
          </a:stretch>
        </p:blipFill>
        <p:spPr bwMode="auto">
          <a:xfrm>
            <a:off x="1115616" y="1412776"/>
            <a:ext cx="4248472" cy="4824536"/>
          </a:xfrm>
          <a:prstGeom prst="rect">
            <a:avLst/>
          </a:prstGeom>
          <a:noFill/>
          <a:ln w="9525">
            <a:noFill/>
            <a:miter lim="800000"/>
            <a:headEnd/>
            <a:tailEnd/>
          </a:ln>
        </p:spPr>
      </p:pic>
      <p:sp>
        <p:nvSpPr>
          <p:cNvPr id="5" name="Prostokąt 4"/>
          <p:cNvSpPr/>
          <p:nvPr/>
        </p:nvSpPr>
        <p:spPr>
          <a:xfrm>
            <a:off x="5568406" y="5661248"/>
            <a:ext cx="3206006" cy="369332"/>
          </a:xfrm>
          <a:prstGeom prst="rect">
            <a:avLst/>
          </a:prstGeom>
        </p:spPr>
        <p:txBody>
          <a:bodyPr wrap="none">
            <a:spAutoFit/>
          </a:bodyPr>
          <a:lstStyle/>
          <a:p>
            <a:r>
              <a:rPr lang="pl-PL" sz="1600" dirty="0" smtClean="0"/>
              <a:t>Jan Szczepanik w swojej pracowni</a:t>
            </a:r>
            <a:r>
              <a:rPr lang="pl-PL" dirty="0" smtClean="0"/>
              <a:t>.</a:t>
            </a:r>
            <a:endParaRPr lang="pl-PL"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57200" y="152400"/>
            <a:ext cx="8229600" cy="756320"/>
          </a:xfrm>
        </p:spPr>
        <p:txBody>
          <a:bodyPr>
            <a:normAutofit/>
          </a:bodyPr>
          <a:lstStyle/>
          <a:p>
            <a:r>
              <a:rPr lang="pl-PL" sz="2400" dirty="0" smtClean="0"/>
              <a:t>KAMIZELKA KULOODPORNA</a:t>
            </a:r>
            <a:endParaRPr lang="pl-PL" sz="2400" dirty="0"/>
          </a:p>
        </p:txBody>
      </p:sp>
      <p:pic>
        <p:nvPicPr>
          <p:cNvPr id="6" name="Symbol zastępczy zawartości 5" descr="https://upload.wikimedia.org/wikipedia/commons/thumb/b/b4/Jan_Szczepanik_-_nekrolog.jpg/800px-Jan_Szczepanik_-_nekrolog.jpg"/>
          <p:cNvPicPr>
            <a:picLocks noGrp="1"/>
          </p:cNvPicPr>
          <p:nvPr>
            <p:ph idx="1"/>
          </p:nvPr>
        </p:nvPicPr>
        <p:blipFill>
          <a:blip r:embed="rId2" cstate="print"/>
          <a:srcRect/>
          <a:stretch>
            <a:fillRect/>
          </a:stretch>
        </p:blipFill>
        <p:spPr bwMode="auto">
          <a:xfrm>
            <a:off x="611560" y="1052736"/>
            <a:ext cx="7992887" cy="532859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57200" y="152400"/>
            <a:ext cx="8229600" cy="828328"/>
          </a:xfrm>
        </p:spPr>
        <p:txBody>
          <a:bodyPr>
            <a:normAutofit/>
          </a:bodyPr>
          <a:lstStyle/>
          <a:p>
            <a:r>
              <a:rPr lang="pl-PL" sz="2400" dirty="0" smtClean="0"/>
              <a:t>KAMIZELKA KULOODPORNA</a:t>
            </a:r>
            <a:endParaRPr lang="pl-PL" sz="2400" dirty="0"/>
          </a:p>
        </p:txBody>
      </p:sp>
      <p:pic>
        <p:nvPicPr>
          <p:cNvPr id="4" name="Symbol zastępczy zawartości 3" descr="http://www.kuniecswiata.pl/userfiles/large/1349199461szczepanik3-jpg.jpg"/>
          <p:cNvPicPr>
            <a:picLocks noGrp="1"/>
          </p:cNvPicPr>
          <p:nvPr>
            <p:ph idx="1"/>
          </p:nvPr>
        </p:nvPicPr>
        <p:blipFill>
          <a:blip r:embed="rId2" cstate="print"/>
          <a:srcRect/>
          <a:stretch>
            <a:fillRect/>
          </a:stretch>
        </p:blipFill>
        <p:spPr bwMode="auto">
          <a:xfrm>
            <a:off x="1187624" y="1196752"/>
            <a:ext cx="6674453" cy="4572000"/>
          </a:xfrm>
          <a:prstGeom prst="rect">
            <a:avLst/>
          </a:prstGeom>
          <a:noFill/>
          <a:ln w="9525">
            <a:noFill/>
            <a:miter lim="800000"/>
            <a:headEnd/>
            <a:tailEnd/>
          </a:ln>
        </p:spPr>
      </p:pic>
      <p:sp>
        <p:nvSpPr>
          <p:cNvPr id="1025" name="Rectangle 1"/>
          <p:cNvSpPr>
            <a:spLocks noChangeArrowheads="1"/>
          </p:cNvSpPr>
          <p:nvPr/>
        </p:nvSpPr>
        <p:spPr bwMode="auto">
          <a:xfrm>
            <a:off x="2411760" y="6021288"/>
            <a:ext cx="4814972"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Jan </a:t>
            </a:r>
            <a:r>
              <a:rPr kumimoji="0" lang="pl-PL" sz="1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Sszczepanik</a:t>
            </a:r>
            <a:r>
              <a:rPr kumimoji="0" lang="pl-PL"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polski </a:t>
            </a:r>
            <a:r>
              <a:rPr kumimoji="0" lang="pl-PL" sz="1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edison</a:t>
            </a:r>
            <a:r>
              <a:rPr kumimoji="0" lang="pl-PL"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wystawy na ulicach </a:t>
            </a:r>
            <a:r>
              <a:rPr lang="pl-PL" sz="1400" dirty="0" smtClean="0">
                <a:latin typeface="Calibri" pitchFamily="34" charset="0"/>
                <a:ea typeface="Calibri" pitchFamily="34" charset="0"/>
                <a:cs typeface="Times New Roman" pitchFamily="18" charset="0"/>
              </a:rPr>
              <a:t>T</a:t>
            </a:r>
            <a:r>
              <a:rPr kumimoji="0" lang="pl-PL"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arnowa 1373</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57200" y="152400"/>
            <a:ext cx="8229600" cy="900336"/>
          </a:xfrm>
        </p:spPr>
        <p:txBody>
          <a:bodyPr>
            <a:normAutofit/>
          </a:bodyPr>
          <a:lstStyle/>
          <a:p>
            <a:r>
              <a:rPr lang="pl-PL" sz="2400" dirty="0" smtClean="0"/>
              <a:t>KAMIZELKA KULOODPORNA</a:t>
            </a:r>
            <a:endParaRPr lang="pl-PL" sz="2400" dirty="0"/>
          </a:p>
        </p:txBody>
      </p:sp>
      <p:pic>
        <p:nvPicPr>
          <p:cNvPr id="4" name="Symbol zastępczy zawartości 3" descr="http://www.krosno24.pl/miasto/turystyka/zabytki/img/szczepanik_tablica.jpg"/>
          <p:cNvPicPr>
            <a:picLocks noGrp="1"/>
          </p:cNvPicPr>
          <p:nvPr>
            <p:ph idx="1"/>
          </p:nvPr>
        </p:nvPicPr>
        <p:blipFill>
          <a:blip r:embed="rId2" cstate="print"/>
          <a:srcRect/>
          <a:stretch>
            <a:fillRect/>
          </a:stretch>
        </p:blipFill>
        <p:spPr bwMode="auto">
          <a:xfrm>
            <a:off x="1331640" y="1772816"/>
            <a:ext cx="6552728" cy="3591272"/>
          </a:xfrm>
          <a:prstGeom prst="rect">
            <a:avLst/>
          </a:prstGeom>
          <a:noFill/>
          <a:ln w="9525">
            <a:noFill/>
            <a:miter lim="800000"/>
            <a:headEnd/>
            <a:tailEnd/>
          </a:ln>
        </p:spPr>
      </p:pic>
      <p:sp>
        <p:nvSpPr>
          <p:cNvPr id="5" name="Prostokąt 4"/>
          <p:cNvSpPr/>
          <p:nvPr/>
        </p:nvSpPr>
        <p:spPr>
          <a:xfrm>
            <a:off x="2987824" y="5445224"/>
            <a:ext cx="3397405" cy="369332"/>
          </a:xfrm>
          <a:prstGeom prst="rect">
            <a:avLst/>
          </a:prstGeom>
        </p:spPr>
        <p:txBody>
          <a:bodyPr wrap="none">
            <a:spAutoFit/>
          </a:bodyPr>
          <a:lstStyle/>
          <a:p>
            <a:r>
              <a:rPr lang="pl-PL" dirty="0" smtClean="0"/>
              <a:t>Tablica ku czci Jana Szczepanika</a:t>
            </a:r>
            <a:endParaRPr lang="pl-PL"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algn="ctr">
              <a:buNone/>
            </a:pPr>
            <a:r>
              <a:rPr lang="pl-PL" dirty="0" smtClean="0"/>
              <a:t>KAZIMIERZ ŻEGLEŃ</a:t>
            </a:r>
          </a:p>
          <a:p>
            <a:pPr algn="ctr">
              <a:buNone/>
            </a:pPr>
            <a:endParaRPr lang="pl-PL" dirty="0" smtClean="0"/>
          </a:p>
          <a:p>
            <a:pPr algn="ctr">
              <a:buNone/>
            </a:pPr>
            <a:r>
              <a:rPr lang="pl-PL" sz="2000" b="1" dirty="0" smtClean="0"/>
              <a:t>Kazimierz </a:t>
            </a:r>
            <a:r>
              <a:rPr lang="pl-PL" sz="2000" b="1" dirty="0" err="1" smtClean="0"/>
              <a:t>Żegleń</a:t>
            </a:r>
            <a:r>
              <a:rPr lang="pl-PL" sz="2000" dirty="0" smtClean="0"/>
              <a:t> (w USA Casimir </a:t>
            </a:r>
            <a:r>
              <a:rPr lang="pl-PL" sz="2000" dirty="0" err="1" smtClean="0"/>
              <a:t>Zeglen</a:t>
            </a:r>
            <a:r>
              <a:rPr lang="pl-PL" sz="2000" dirty="0" smtClean="0"/>
              <a:t>) (ur. 4 marca 1869                           w </a:t>
            </a:r>
            <a:r>
              <a:rPr lang="pl-PL" sz="2000" dirty="0" err="1" smtClean="0"/>
              <a:t>Kaczanówce</a:t>
            </a:r>
            <a:r>
              <a:rPr lang="pl-PL" sz="2000" dirty="0" smtClean="0"/>
              <a:t> k. Tarnopola, zm. około 1910 roku) – polski zakonnik ze Zgromadzenia Zmartwychwstańców oraz wynalazca i przedsiębiorca działający w USA. Wynalazł materiał kuloodporny, bezdętkowe i </a:t>
            </a:r>
            <a:r>
              <a:rPr lang="pl-PL" sz="2000" dirty="0" err="1" smtClean="0"/>
              <a:t>nieprzebijalne</a:t>
            </a:r>
            <a:r>
              <a:rPr lang="pl-PL" sz="2000" dirty="0" smtClean="0"/>
              <a:t> opony samochodowe oraz kuloodporną płytę pancerną.</a:t>
            </a:r>
            <a:endParaRPr lang="pl-PL" sz="2000" dirty="0"/>
          </a:p>
        </p:txBody>
      </p:sp>
      <p:sp>
        <p:nvSpPr>
          <p:cNvPr id="3" name="Tytuł 2"/>
          <p:cNvSpPr>
            <a:spLocks noGrp="1"/>
          </p:cNvSpPr>
          <p:nvPr>
            <p:ph type="title"/>
          </p:nvPr>
        </p:nvSpPr>
        <p:spPr>
          <a:xfrm>
            <a:off x="457200" y="152400"/>
            <a:ext cx="8229600" cy="828328"/>
          </a:xfrm>
        </p:spPr>
        <p:txBody>
          <a:bodyPr>
            <a:normAutofit/>
          </a:bodyPr>
          <a:lstStyle/>
          <a:p>
            <a:r>
              <a:rPr lang="pl-PL" sz="2400" dirty="0" smtClean="0"/>
              <a:t>KAMIZELKA KULOODPORNA</a:t>
            </a:r>
            <a:endParaRPr lang="pl-PL"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124744"/>
            <a:ext cx="8229600" cy="5400600"/>
          </a:xfrm>
        </p:spPr>
        <p:txBody>
          <a:bodyPr>
            <a:normAutofit/>
          </a:bodyPr>
          <a:lstStyle/>
          <a:p>
            <a:pPr algn="ctr">
              <a:buNone/>
            </a:pPr>
            <a:r>
              <a:rPr lang="pl-PL" sz="2000" dirty="0" smtClean="0"/>
              <a:t>BIOGRAFIA</a:t>
            </a:r>
          </a:p>
          <a:p>
            <a:pPr algn="ctr">
              <a:buNone/>
            </a:pPr>
            <a:r>
              <a:rPr lang="pl-PL" sz="2000" dirty="0" smtClean="0"/>
              <a:t>Urodził się jako syn Bartłomieja i Marianny we wsi </a:t>
            </a:r>
            <a:r>
              <a:rPr lang="pl-PL" sz="2000" dirty="0" err="1" smtClean="0"/>
              <a:t>Kaczanówka</a:t>
            </a:r>
            <a:r>
              <a:rPr lang="pl-PL" sz="2000" dirty="0" smtClean="0"/>
              <a:t> znajdującej się w Galicji, leżącej wówczas w zaborze austriackim                    w Monarchii </a:t>
            </a:r>
            <a:r>
              <a:rPr lang="pl-PL" sz="2000" dirty="0" err="1" smtClean="0"/>
              <a:t>Austro-Węgierskiej</a:t>
            </a:r>
            <a:r>
              <a:rPr lang="pl-PL" sz="2000" dirty="0" smtClean="0"/>
              <a:t>. W wieku osiemnastu lat wstąpił do zakonu Zmartwychwstańców we Lwowie.</a:t>
            </a:r>
          </a:p>
          <a:p>
            <a:pPr algn="ctr">
              <a:buNone/>
            </a:pPr>
            <a:r>
              <a:rPr lang="pl-PL" sz="2000" dirty="0" smtClean="0"/>
              <a:t>W 1890, w wieku 21 lat, wyjechał do Stanów Zjednoczonych, gdzie podjął obowiązki zakrystiana w polskim kościele </a:t>
            </a:r>
            <a:r>
              <a:rPr lang="pl-PL" sz="2000" i="1" dirty="0" smtClean="0"/>
              <a:t>St. </a:t>
            </a:r>
            <a:r>
              <a:rPr lang="pl-PL" sz="2000" i="1" dirty="0" err="1" smtClean="0"/>
              <a:t>Stanislaus</a:t>
            </a:r>
            <a:r>
              <a:rPr lang="pl-PL" sz="2000" i="1" dirty="0" smtClean="0"/>
              <a:t> Kostka </a:t>
            </a:r>
            <a:r>
              <a:rPr lang="pl-PL" sz="2000" i="1" dirty="0" err="1" smtClean="0"/>
              <a:t>Church</a:t>
            </a:r>
            <a:r>
              <a:rPr lang="pl-PL" sz="2000" dirty="0" smtClean="0"/>
              <a:t> pod wyzwaniem Stanisława Kostki w Chicago, który obsługiwał najliczniejszą, bo liczącą 40 tys. wiernych, katolicką, polską diasporę               w USA.</a:t>
            </a:r>
          </a:p>
          <a:p>
            <a:endParaRPr lang="pl-PL" dirty="0"/>
          </a:p>
        </p:txBody>
      </p:sp>
      <p:sp>
        <p:nvSpPr>
          <p:cNvPr id="3" name="Tytuł 2"/>
          <p:cNvSpPr>
            <a:spLocks noGrp="1"/>
          </p:cNvSpPr>
          <p:nvPr>
            <p:ph type="title"/>
          </p:nvPr>
        </p:nvSpPr>
        <p:spPr>
          <a:xfrm>
            <a:off x="457200" y="152400"/>
            <a:ext cx="8229600" cy="684312"/>
          </a:xfrm>
        </p:spPr>
        <p:txBody>
          <a:bodyPr>
            <a:normAutofit/>
          </a:bodyPr>
          <a:lstStyle/>
          <a:p>
            <a:r>
              <a:rPr lang="pl-PL" sz="2400" dirty="0" smtClean="0"/>
              <a:t>KAMIZELKA KULOODPORNA</a:t>
            </a:r>
            <a:endParaRPr lang="pl-PL" sz="2400" dirty="0"/>
          </a:p>
        </p:txBody>
      </p:sp>
      <p:pic>
        <p:nvPicPr>
          <p:cNvPr id="4" name="Obraz 3" descr="Herb zakonu"/>
          <p:cNvPicPr/>
          <p:nvPr/>
        </p:nvPicPr>
        <p:blipFill>
          <a:blip r:embed="rId2" cstate="print"/>
          <a:srcRect/>
          <a:stretch>
            <a:fillRect/>
          </a:stretch>
        </p:blipFill>
        <p:spPr bwMode="auto">
          <a:xfrm>
            <a:off x="2267744" y="4293096"/>
            <a:ext cx="2016224" cy="2232248"/>
          </a:xfrm>
          <a:prstGeom prst="rect">
            <a:avLst/>
          </a:prstGeom>
          <a:noFill/>
          <a:ln w="9525">
            <a:noFill/>
            <a:miter lim="800000"/>
            <a:headEnd/>
            <a:tailEnd/>
          </a:ln>
        </p:spPr>
      </p:pic>
      <p:sp>
        <p:nvSpPr>
          <p:cNvPr id="5" name="Prostokąt 4"/>
          <p:cNvSpPr/>
          <p:nvPr/>
        </p:nvSpPr>
        <p:spPr>
          <a:xfrm>
            <a:off x="4355976" y="5805264"/>
            <a:ext cx="4572000" cy="584775"/>
          </a:xfrm>
          <a:prstGeom prst="rect">
            <a:avLst/>
          </a:prstGeom>
        </p:spPr>
        <p:txBody>
          <a:bodyPr>
            <a:spAutoFit/>
          </a:bodyPr>
          <a:lstStyle/>
          <a:p>
            <a:r>
              <a:rPr lang="pl-PL" sz="1600" dirty="0" smtClean="0"/>
              <a:t>Zgromadzenie Zmartwychwstania Pana Naszego Jezusa Chrystusa</a:t>
            </a:r>
            <a:endParaRPr lang="pl-PL"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524000"/>
            <a:ext cx="8229600" cy="5001344"/>
          </a:xfrm>
        </p:spPr>
        <p:txBody>
          <a:bodyPr/>
          <a:lstStyle/>
          <a:p>
            <a:pPr algn="ctr">
              <a:buNone/>
            </a:pPr>
            <a:r>
              <a:rPr lang="pl-PL" dirty="0" smtClean="0"/>
              <a:t>HISTORIA</a:t>
            </a:r>
          </a:p>
          <a:p>
            <a:pPr algn="ctr">
              <a:buNone/>
            </a:pPr>
            <a:r>
              <a:rPr lang="pl-PL" sz="2000" dirty="0" smtClean="0"/>
              <a:t>Wynalazcami kamizelki kuloodpornej byli dwaj Polacy: </a:t>
            </a:r>
          </a:p>
          <a:p>
            <a:pPr algn="just">
              <a:buNone/>
            </a:pPr>
            <a:endParaRPr lang="pl-PL" sz="2000" dirty="0" smtClean="0"/>
          </a:p>
          <a:p>
            <a:pPr algn="just">
              <a:buNone/>
            </a:pPr>
            <a:endParaRPr lang="pl-PL" sz="2000" dirty="0" smtClean="0"/>
          </a:p>
          <a:p>
            <a:pPr algn="just">
              <a:buNone/>
            </a:pPr>
            <a:endParaRPr lang="pl-PL" sz="2000" dirty="0" smtClean="0"/>
          </a:p>
          <a:p>
            <a:pPr algn="just">
              <a:buNone/>
            </a:pPr>
            <a:endParaRPr lang="pl-PL" sz="2000" dirty="0" smtClean="0"/>
          </a:p>
          <a:p>
            <a:pPr algn="just">
              <a:buNone/>
            </a:pPr>
            <a:endParaRPr lang="pl-PL" sz="2000" dirty="0" smtClean="0"/>
          </a:p>
          <a:p>
            <a:pPr algn="just">
              <a:buNone/>
            </a:pPr>
            <a:endParaRPr lang="pl-PL" sz="2000" dirty="0" smtClean="0"/>
          </a:p>
          <a:p>
            <a:pPr algn="just">
              <a:buNone/>
            </a:pPr>
            <a:endParaRPr lang="pl-PL" sz="2000" dirty="0" smtClean="0"/>
          </a:p>
          <a:p>
            <a:pPr algn="just">
              <a:buNone/>
            </a:pPr>
            <a:endParaRPr lang="pl-PL" sz="2000" dirty="0" smtClean="0"/>
          </a:p>
          <a:p>
            <a:pPr algn="just">
              <a:buNone/>
            </a:pPr>
            <a:r>
              <a:rPr lang="pl-PL" sz="2000" dirty="0" smtClean="0"/>
              <a:t>                  </a:t>
            </a:r>
          </a:p>
          <a:p>
            <a:pPr algn="just">
              <a:buNone/>
            </a:pPr>
            <a:r>
              <a:rPr lang="pl-PL" sz="2000" dirty="0" smtClean="0"/>
              <a:t>                   Jan Szczepanik                                  Kazimierz </a:t>
            </a:r>
            <a:r>
              <a:rPr lang="pl-PL" sz="2000" dirty="0" err="1" smtClean="0"/>
              <a:t>Żegleń</a:t>
            </a:r>
            <a:endParaRPr lang="pl-PL" sz="2000" dirty="0" smtClean="0"/>
          </a:p>
        </p:txBody>
      </p:sp>
      <p:sp>
        <p:nvSpPr>
          <p:cNvPr id="3" name="Tytuł 2"/>
          <p:cNvSpPr>
            <a:spLocks noGrp="1"/>
          </p:cNvSpPr>
          <p:nvPr>
            <p:ph type="title"/>
          </p:nvPr>
        </p:nvSpPr>
        <p:spPr>
          <a:xfrm>
            <a:off x="457200" y="152400"/>
            <a:ext cx="8229600" cy="828328"/>
          </a:xfrm>
        </p:spPr>
        <p:txBody>
          <a:bodyPr>
            <a:normAutofit/>
          </a:bodyPr>
          <a:lstStyle/>
          <a:p>
            <a:r>
              <a:rPr lang="pl-PL" sz="2000" dirty="0" smtClean="0"/>
              <a:t>KAMIZELKA KULOODPORNA</a:t>
            </a:r>
            <a:endParaRPr lang="pl-PL" sz="2000" dirty="0"/>
          </a:p>
        </p:txBody>
      </p:sp>
      <p:pic>
        <p:nvPicPr>
          <p:cNvPr id="4" name="Obraz 3" descr="Podobny obraz"/>
          <p:cNvPicPr/>
          <p:nvPr/>
        </p:nvPicPr>
        <p:blipFill>
          <a:blip r:embed="rId2" cstate="print"/>
          <a:srcRect/>
          <a:stretch>
            <a:fillRect/>
          </a:stretch>
        </p:blipFill>
        <p:spPr bwMode="auto">
          <a:xfrm>
            <a:off x="1115616" y="3140968"/>
            <a:ext cx="2952328" cy="2520280"/>
          </a:xfrm>
          <a:prstGeom prst="rect">
            <a:avLst/>
          </a:prstGeom>
          <a:noFill/>
          <a:ln w="9525">
            <a:noFill/>
            <a:miter lim="800000"/>
            <a:headEnd/>
            <a:tailEnd/>
          </a:ln>
        </p:spPr>
      </p:pic>
      <p:pic>
        <p:nvPicPr>
          <p:cNvPr id="5" name="Obraz 4" descr="Podobny obraz"/>
          <p:cNvPicPr/>
          <p:nvPr/>
        </p:nvPicPr>
        <p:blipFill>
          <a:blip r:embed="rId3" cstate="print"/>
          <a:srcRect/>
          <a:stretch>
            <a:fillRect/>
          </a:stretch>
        </p:blipFill>
        <p:spPr bwMode="auto">
          <a:xfrm>
            <a:off x="5004048" y="3140968"/>
            <a:ext cx="2808312"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340768"/>
            <a:ext cx="8291264" cy="4755232"/>
          </a:xfrm>
        </p:spPr>
        <p:txBody>
          <a:bodyPr>
            <a:normAutofit/>
          </a:bodyPr>
          <a:lstStyle/>
          <a:p>
            <a:pPr algn="ctr">
              <a:buNone/>
            </a:pPr>
            <a:endParaRPr lang="pl-PL" sz="2000" dirty="0" smtClean="0"/>
          </a:p>
          <a:p>
            <a:pPr algn="ctr">
              <a:buNone/>
            </a:pPr>
            <a:r>
              <a:rPr lang="pl-PL" sz="2000" dirty="0" smtClean="0"/>
              <a:t>BIOGRAFIA</a:t>
            </a:r>
          </a:p>
          <a:p>
            <a:pPr>
              <a:buNone/>
            </a:pPr>
            <a:r>
              <a:rPr lang="pl-PL" sz="2000" dirty="0" err="1" smtClean="0"/>
              <a:t>Żegleń</a:t>
            </a:r>
            <a:r>
              <a:rPr lang="pl-PL" sz="2000" dirty="0" smtClean="0"/>
              <a:t> w początku XX wieku odszedł z zakonu, ożenił się i zajął biznesem </a:t>
            </a:r>
          </a:p>
          <a:p>
            <a:pPr>
              <a:buNone/>
            </a:pPr>
            <a:r>
              <a:rPr lang="pl-PL" sz="2000" dirty="0" smtClean="0"/>
              <a:t>zakładając kilka firm produkujących kamizelki  i materiały kuloodporne. </a:t>
            </a:r>
          </a:p>
          <a:p>
            <a:pPr>
              <a:buNone/>
            </a:pPr>
            <a:r>
              <a:rPr lang="pl-PL" sz="2000" dirty="0" smtClean="0"/>
              <a:t>Założył trzy przedsiębiorstwa i fabryki:</a:t>
            </a:r>
          </a:p>
          <a:p>
            <a:r>
              <a:rPr lang="pl-PL" sz="2000" dirty="0" err="1" smtClean="0"/>
              <a:t>Zeglen</a:t>
            </a:r>
            <a:r>
              <a:rPr lang="pl-PL" sz="2000" dirty="0" smtClean="0"/>
              <a:t> </a:t>
            </a:r>
            <a:r>
              <a:rPr lang="pl-PL" sz="2000" dirty="0" err="1" smtClean="0"/>
              <a:t>Bullet</a:t>
            </a:r>
            <a:r>
              <a:rPr lang="pl-PL" sz="2000" dirty="0" smtClean="0"/>
              <a:t> Proof </a:t>
            </a:r>
            <a:r>
              <a:rPr lang="pl-PL" sz="2000" dirty="0" err="1" smtClean="0"/>
              <a:t>Cloth</a:t>
            </a:r>
            <a:r>
              <a:rPr lang="pl-PL" sz="2000" dirty="0" smtClean="0"/>
              <a:t> Co. z siedzibą w </a:t>
            </a:r>
            <a:r>
              <a:rPr lang="pl-PL" sz="2000" dirty="0" err="1" smtClean="0"/>
              <a:t>South</a:t>
            </a:r>
            <a:r>
              <a:rPr lang="pl-PL" sz="2000" dirty="0" smtClean="0"/>
              <a:t> </a:t>
            </a:r>
            <a:r>
              <a:rPr lang="pl-PL" sz="2000" dirty="0" err="1" smtClean="0"/>
              <a:t>Bend</a:t>
            </a:r>
            <a:r>
              <a:rPr lang="pl-PL" sz="2000" dirty="0" smtClean="0"/>
              <a:t> w stanie Indiana oraz w Chicago,</a:t>
            </a:r>
          </a:p>
          <a:p>
            <a:r>
              <a:rPr lang="pl-PL" sz="2000" dirty="0" err="1" smtClean="0"/>
              <a:t>Zeglen</a:t>
            </a:r>
            <a:r>
              <a:rPr lang="pl-PL" sz="2000" dirty="0" smtClean="0"/>
              <a:t> Tire Co produkującej bezdętkowe, </a:t>
            </a:r>
            <a:r>
              <a:rPr lang="pl-PL" sz="2000" dirty="0" err="1" smtClean="0"/>
              <a:t>nieprzebijalne</a:t>
            </a:r>
            <a:r>
              <a:rPr lang="pl-PL" sz="2000" dirty="0" smtClean="0"/>
              <a:t> opony samochodowe,</a:t>
            </a:r>
          </a:p>
          <a:p>
            <a:r>
              <a:rPr lang="pl-PL" sz="2000" dirty="0" smtClean="0"/>
              <a:t>American </a:t>
            </a:r>
            <a:r>
              <a:rPr lang="pl-PL" sz="2000" dirty="0" err="1" smtClean="0"/>
              <a:t>Rubber</a:t>
            </a:r>
            <a:r>
              <a:rPr lang="pl-PL" sz="2000" dirty="0" smtClean="0"/>
              <a:t> and </a:t>
            </a:r>
            <a:r>
              <a:rPr lang="pl-PL" sz="2000" dirty="0" err="1" smtClean="0"/>
              <a:t>Fabric</a:t>
            </a:r>
            <a:r>
              <a:rPr lang="pl-PL" sz="2000" dirty="0" smtClean="0"/>
              <a:t> Company z siedzibą w Wilmington, Delaware.</a:t>
            </a:r>
          </a:p>
          <a:p>
            <a:pPr>
              <a:buNone/>
            </a:pPr>
            <a:r>
              <a:rPr lang="pl-PL" sz="2000" dirty="0" smtClean="0"/>
              <a:t>Do końca życia (prawdopodobnie w 1910) mieszkał i pracował  w Chicago.</a:t>
            </a:r>
          </a:p>
          <a:p>
            <a:endParaRPr lang="pl-PL" dirty="0"/>
          </a:p>
        </p:txBody>
      </p:sp>
      <p:sp>
        <p:nvSpPr>
          <p:cNvPr id="3" name="Tytuł 2"/>
          <p:cNvSpPr>
            <a:spLocks noGrp="1"/>
          </p:cNvSpPr>
          <p:nvPr>
            <p:ph type="title"/>
          </p:nvPr>
        </p:nvSpPr>
        <p:spPr/>
        <p:txBody>
          <a:bodyPr>
            <a:normAutofit/>
          </a:bodyPr>
          <a:lstStyle/>
          <a:p>
            <a:r>
              <a:rPr lang="pl-PL" sz="2400" dirty="0" smtClean="0"/>
              <a:t>KAMIZELKA KULOODPORNA</a:t>
            </a:r>
            <a:endParaRPr lang="pl-PL" sz="2400" dirty="0"/>
          </a:p>
        </p:txBody>
      </p:sp>
      <p:pic>
        <p:nvPicPr>
          <p:cNvPr id="4" name="Obraz 3" descr="Podobny obraz"/>
          <p:cNvPicPr/>
          <p:nvPr/>
        </p:nvPicPr>
        <p:blipFill>
          <a:blip r:embed="rId2" cstate="print"/>
          <a:srcRect/>
          <a:stretch>
            <a:fillRect/>
          </a:stretch>
        </p:blipFill>
        <p:spPr bwMode="auto">
          <a:xfrm>
            <a:off x="6228184" y="548680"/>
            <a:ext cx="1296144" cy="151216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196752"/>
            <a:ext cx="8229600" cy="5400600"/>
          </a:xfrm>
        </p:spPr>
        <p:txBody>
          <a:bodyPr>
            <a:normAutofit/>
          </a:bodyPr>
          <a:lstStyle/>
          <a:p>
            <a:pPr algn="ctr">
              <a:buNone/>
            </a:pPr>
            <a:r>
              <a:rPr lang="pl-PL" dirty="0" smtClean="0"/>
              <a:t>WYNALAZCZOŚĆ</a:t>
            </a:r>
          </a:p>
          <a:p>
            <a:pPr algn="ctr">
              <a:buNone/>
            </a:pPr>
            <a:r>
              <a:rPr lang="pl-PL" sz="2000" dirty="0" smtClean="0"/>
              <a:t>Był samoukiem, autorem kilku wynalazków użytkowych, które opatentował i wdrożył do produkcji. Na pomysł kamizelki kuloodpornej wpadł w 1893, po tragicznej śmierci burmistrza Chicago Cartera Harrisona, który został zastrzelony przez zamachowca we własnym biurze. W okresie tym, na przełomie wieków, licznych zamachów na dygnitarzy, przedstawicieli władzy, a nawet na głowy państw dokonywali anarchiści. Wstrząśnięty falą brutalnych zbrodni </a:t>
            </a:r>
            <a:r>
              <a:rPr lang="pl-PL" sz="2000" dirty="0" err="1" smtClean="0"/>
              <a:t>Żegleń</a:t>
            </a:r>
            <a:r>
              <a:rPr lang="pl-PL" sz="2000" dirty="0" smtClean="0"/>
              <a:t> rozpoczął prace nad swoim wynalazkiem, który opatentował                  w 1897 roku.</a:t>
            </a:r>
            <a:endParaRPr lang="pl-PL" sz="2000" dirty="0"/>
          </a:p>
        </p:txBody>
      </p:sp>
      <p:sp>
        <p:nvSpPr>
          <p:cNvPr id="3" name="Tytuł 2"/>
          <p:cNvSpPr>
            <a:spLocks noGrp="1"/>
          </p:cNvSpPr>
          <p:nvPr>
            <p:ph type="title"/>
          </p:nvPr>
        </p:nvSpPr>
        <p:spPr>
          <a:xfrm>
            <a:off x="457200" y="152400"/>
            <a:ext cx="8229600" cy="756320"/>
          </a:xfrm>
        </p:spPr>
        <p:txBody>
          <a:bodyPr>
            <a:normAutofit/>
          </a:bodyPr>
          <a:lstStyle/>
          <a:p>
            <a:r>
              <a:rPr lang="pl-PL" sz="2400" dirty="0" smtClean="0"/>
              <a:t>KAMIZELKA KULOODPORNA</a:t>
            </a:r>
            <a:endParaRPr lang="pl-PL" sz="2400" dirty="0"/>
          </a:p>
        </p:txBody>
      </p:sp>
      <p:pic>
        <p:nvPicPr>
          <p:cNvPr id="4" name="Obraz 3" descr="Podobny obraz"/>
          <p:cNvPicPr/>
          <p:nvPr/>
        </p:nvPicPr>
        <p:blipFill>
          <a:blip r:embed="rId2" cstate="print"/>
          <a:srcRect/>
          <a:stretch>
            <a:fillRect/>
          </a:stretch>
        </p:blipFill>
        <p:spPr bwMode="auto">
          <a:xfrm>
            <a:off x="899592" y="4365104"/>
            <a:ext cx="3024336" cy="2160240"/>
          </a:xfrm>
          <a:prstGeom prst="rect">
            <a:avLst/>
          </a:prstGeom>
          <a:noFill/>
          <a:ln w="9525">
            <a:noFill/>
            <a:miter lim="800000"/>
            <a:headEnd/>
            <a:tailEnd/>
          </a:ln>
        </p:spPr>
      </p:pic>
      <p:sp>
        <p:nvSpPr>
          <p:cNvPr id="5" name="Prostokąt 4"/>
          <p:cNvSpPr/>
          <p:nvPr/>
        </p:nvSpPr>
        <p:spPr>
          <a:xfrm>
            <a:off x="4067944" y="6165304"/>
            <a:ext cx="1920334" cy="369332"/>
          </a:xfrm>
          <a:prstGeom prst="rect">
            <a:avLst/>
          </a:prstGeom>
        </p:spPr>
        <p:txBody>
          <a:bodyPr wrap="none">
            <a:spAutoFit/>
          </a:bodyPr>
          <a:lstStyle/>
          <a:p>
            <a:r>
              <a:rPr lang="pl-PL" dirty="0" smtClean="0"/>
              <a:t>Kazimierz </a:t>
            </a:r>
            <a:r>
              <a:rPr lang="pl-PL" dirty="0" err="1" smtClean="0"/>
              <a:t>Żegleń</a:t>
            </a:r>
            <a:endParaRPr lang="pl-PL"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196752"/>
            <a:ext cx="8363272" cy="5328592"/>
          </a:xfrm>
        </p:spPr>
        <p:txBody>
          <a:bodyPr>
            <a:normAutofit/>
          </a:bodyPr>
          <a:lstStyle/>
          <a:p>
            <a:pPr algn="ctr">
              <a:buNone/>
            </a:pPr>
            <a:r>
              <a:rPr lang="pl-PL" dirty="0" smtClean="0"/>
              <a:t>WYNALAZCZOŚĆ</a:t>
            </a:r>
          </a:p>
          <a:p>
            <a:pPr algn="ctr">
              <a:buNone/>
            </a:pPr>
            <a:endParaRPr lang="pl-PL" dirty="0" smtClean="0"/>
          </a:p>
          <a:p>
            <a:pPr algn="ctr">
              <a:buNone/>
            </a:pPr>
            <a:r>
              <a:rPr lang="pl-PL" sz="2000" dirty="0" smtClean="0"/>
              <a:t>Konstrukcja kamizelki miała układ warstwowy składając się początkowo             z trzech, a później z kilkunastu warstw gęsto tkanego jedwabiu impregnowanego specjalną substancją, której skład o. </a:t>
            </a:r>
            <a:r>
              <a:rPr lang="pl-PL" sz="2000" dirty="0" err="1" smtClean="0"/>
              <a:t>Żegleń</a:t>
            </a:r>
            <a:r>
              <a:rPr lang="pl-PL" sz="2000" dirty="0" smtClean="0"/>
              <a:t> utrzymywał w tajemnicy.</a:t>
            </a:r>
          </a:p>
          <a:p>
            <a:endParaRPr lang="pl-PL" dirty="0"/>
          </a:p>
        </p:txBody>
      </p:sp>
      <p:sp>
        <p:nvSpPr>
          <p:cNvPr id="3" name="Tytuł 2"/>
          <p:cNvSpPr>
            <a:spLocks noGrp="1"/>
          </p:cNvSpPr>
          <p:nvPr>
            <p:ph type="title"/>
          </p:nvPr>
        </p:nvSpPr>
        <p:spPr>
          <a:xfrm>
            <a:off x="457200" y="152400"/>
            <a:ext cx="8229600" cy="756320"/>
          </a:xfrm>
        </p:spPr>
        <p:txBody>
          <a:bodyPr>
            <a:normAutofit/>
          </a:bodyPr>
          <a:lstStyle/>
          <a:p>
            <a:r>
              <a:rPr lang="pl-PL" sz="2400" dirty="0" smtClean="0"/>
              <a:t>KAMIZELKA KULOODPORNA</a:t>
            </a:r>
            <a:endParaRPr lang="pl-PL" sz="2400" dirty="0"/>
          </a:p>
        </p:txBody>
      </p:sp>
      <p:pic>
        <p:nvPicPr>
          <p:cNvPr id="4" name="Obraz 3" descr="Podobny obraz"/>
          <p:cNvPicPr/>
          <p:nvPr/>
        </p:nvPicPr>
        <p:blipFill>
          <a:blip r:embed="rId2" cstate="print"/>
          <a:srcRect/>
          <a:stretch>
            <a:fillRect/>
          </a:stretch>
        </p:blipFill>
        <p:spPr bwMode="auto">
          <a:xfrm>
            <a:off x="1547664" y="3573016"/>
            <a:ext cx="2304256" cy="2160240"/>
          </a:xfrm>
          <a:prstGeom prst="rect">
            <a:avLst/>
          </a:prstGeom>
          <a:noFill/>
          <a:ln w="9525">
            <a:noFill/>
            <a:miter lim="800000"/>
            <a:headEnd/>
            <a:tailEnd/>
          </a:ln>
        </p:spPr>
      </p:pic>
      <p:pic>
        <p:nvPicPr>
          <p:cNvPr id="27650" name="Picture 2" descr="Podobny obraz"/>
          <p:cNvPicPr>
            <a:picLocks noChangeAspect="1" noChangeArrowheads="1"/>
          </p:cNvPicPr>
          <p:nvPr/>
        </p:nvPicPr>
        <p:blipFill>
          <a:blip r:embed="rId3" cstate="print"/>
          <a:srcRect/>
          <a:stretch>
            <a:fillRect/>
          </a:stretch>
        </p:blipFill>
        <p:spPr bwMode="auto">
          <a:xfrm>
            <a:off x="4860032" y="3573016"/>
            <a:ext cx="2766907" cy="2088232"/>
          </a:xfrm>
          <a:prstGeom prst="rect">
            <a:avLst/>
          </a:prstGeom>
          <a:noFill/>
        </p:spPr>
      </p:pic>
      <p:sp>
        <p:nvSpPr>
          <p:cNvPr id="6" name="Prostokąt 5"/>
          <p:cNvSpPr/>
          <p:nvPr/>
        </p:nvSpPr>
        <p:spPr>
          <a:xfrm>
            <a:off x="1835696" y="5877272"/>
            <a:ext cx="6120680" cy="307777"/>
          </a:xfrm>
          <a:prstGeom prst="rect">
            <a:avLst/>
          </a:prstGeom>
        </p:spPr>
        <p:txBody>
          <a:bodyPr wrap="square">
            <a:spAutoFit/>
          </a:bodyPr>
          <a:lstStyle/>
          <a:p>
            <a:r>
              <a:rPr lang="pl-PL" sz="1400" dirty="0" smtClean="0"/>
              <a:t>Odręczne rysunki pierwszego pancerza  kuloodpornego (K. </a:t>
            </a:r>
            <a:r>
              <a:rPr lang="pl-PL" sz="1400" dirty="0" err="1" smtClean="0"/>
              <a:t>Żegleń</a:t>
            </a:r>
            <a:r>
              <a:rPr lang="pl-PL" sz="1400" dirty="0" smtClean="0"/>
              <a:t>)</a:t>
            </a:r>
            <a:endParaRPr lang="pl-PL" sz="1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1520" y="1196752"/>
            <a:ext cx="8568952" cy="5472608"/>
          </a:xfrm>
        </p:spPr>
        <p:txBody>
          <a:bodyPr/>
          <a:lstStyle/>
          <a:p>
            <a:pPr algn="ctr">
              <a:buNone/>
            </a:pPr>
            <a:r>
              <a:rPr lang="pl-PL" dirty="0" smtClean="0"/>
              <a:t>WYNALAZKI</a:t>
            </a:r>
          </a:p>
          <a:p>
            <a:r>
              <a:rPr lang="pl-PL" sz="1900" dirty="0" smtClean="0"/>
              <a:t>1897 - „Tkanina </a:t>
            </a:r>
            <a:r>
              <a:rPr lang="pl-PL" sz="1900" dirty="0" err="1" smtClean="0"/>
              <a:t>Żeglenia</a:t>
            </a:r>
            <a:r>
              <a:rPr lang="pl-PL" sz="1900" dirty="0" smtClean="0"/>
              <a:t>” materiał kuloodporny,</a:t>
            </a:r>
          </a:p>
          <a:p>
            <a:r>
              <a:rPr lang="pl-PL" sz="1900" dirty="0" smtClean="0"/>
              <a:t>Na początku XX wieku opracował projekt bezdętkowych i </a:t>
            </a:r>
            <a:r>
              <a:rPr lang="pl-PL" sz="1900" dirty="0" err="1" smtClean="0"/>
              <a:t>nieprzebijalnych</a:t>
            </a:r>
            <a:r>
              <a:rPr lang="pl-PL" sz="1900" dirty="0" smtClean="0"/>
              <a:t> opon samochodowych,</a:t>
            </a:r>
          </a:p>
          <a:p>
            <a:r>
              <a:rPr lang="pl-PL" sz="1900" dirty="0" smtClean="0"/>
              <a:t>Płyta pancerna odporna na przestrzelenie.</a:t>
            </a:r>
          </a:p>
          <a:p>
            <a:pPr>
              <a:buNone/>
            </a:pPr>
            <a:endParaRPr lang="pl-PL" dirty="0"/>
          </a:p>
        </p:txBody>
      </p:sp>
      <p:sp>
        <p:nvSpPr>
          <p:cNvPr id="3" name="Tytuł 2"/>
          <p:cNvSpPr>
            <a:spLocks noGrp="1"/>
          </p:cNvSpPr>
          <p:nvPr>
            <p:ph type="title"/>
          </p:nvPr>
        </p:nvSpPr>
        <p:spPr>
          <a:xfrm>
            <a:off x="457200" y="152400"/>
            <a:ext cx="8229600" cy="756320"/>
          </a:xfrm>
        </p:spPr>
        <p:txBody>
          <a:bodyPr>
            <a:normAutofit/>
          </a:bodyPr>
          <a:lstStyle/>
          <a:p>
            <a:r>
              <a:rPr lang="pl-PL" sz="2400" dirty="0" smtClean="0"/>
              <a:t>KAMIZELKA KULOODPORNA</a:t>
            </a:r>
            <a:endParaRPr lang="pl-PL" sz="2400" dirty="0"/>
          </a:p>
        </p:txBody>
      </p:sp>
      <p:pic>
        <p:nvPicPr>
          <p:cNvPr id="5" name="Symbol zastępczy zawartości 3" descr="http://www.magnum-x.pl/files/artykuly/strzal/95_strzal_2014_01/7.jpg"/>
          <p:cNvPicPr>
            <a:picLocks/>
          </p:cNvPicPr>
          <p:nvPr/>
        </p:nvPicPr>
        <p:blipFill>
          <a:blip r:embed="rId2" cstate="print"/>
          <a:srcRect/>
          <a:stretch>
            <a:fillRect/>
          </a:stretch>
        </p:blipFill>
        <p:spPr bwMode="auto">
          <a:xfrm>
            <a:off x="1331640" y="3068960"/>
            <a:ext cx="6120680" cy="2996952"/>
          </a:xfrm>
          <a:prstGeom prst="rect">
            <a:avLst/>
          </a:prstGeom>
          <a:noFill/>
          <a:ln w="9525">
            <a:noFill/>
            <a:miter lim="800000"/>
            <a:headEnd/>
            <a:tailEnd/>
          </a:ln>
        </p:spPr>
      </p:pic>
      <p:sp>
        <p:nvSpPr>
          <p:cNvPr id="6" name="Prostokąt 5"/>
          <p:cNvSpPr/>
          <p:nvPr/>
        </p:nvSpPr>
        <p:spPr>
          <a:xfrm>
            <a:off x="1691680" y="6237312"/>
            <a:ext cx="8208912" cy="307777"/>
          </a:xfrm>
          <a:prstGeom prst="rect">
            <a:avLst/>
          </a:prstGeom>
        </p:spPr>
        <p:txBody>
          <a:bodyPr wrap="square">
            <a:spAutoFit/>
          </a:bodyPr>
          <a:lstStyle/>
          <a:p>
            <a:r>
              <a:rPr lang="pl-PL" sz="1400" dirty="0" smtClean="0"/>
              <a:t>Fotografia wykonana podczas jednego z testów „tkaniny </a:t>
            </a:r>
            <a:r>
              <a:rPr lang="pl-PL" sz="1400" dirty="0" err="1" smtClean="0"/>
              <a:t>Żeglenia</a:t>
            </a:r>
            <a:r>
              <a:rPr lang="pl-PL" sz="1400" dirty="0" smtClean="0"/>
              <a:t>”</a:t>
            </a:r>
            <a:endParaRPr lang="pl-PL" sz="1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67544" y="1196752"/>
            <a:ext cx="8229600" cy="5328592"/>
          </a:xfrm>
        </p:spPr>
        <p:txBody>
          <a:bodyPr/>
          <a:lstStyle/>
          <a:p>
            <a:pPr algn="ctr">
              <a:buNone/>
            </a:pPr>
            <a:r>
              <a:rPr lang="pl-PL" dirty="0" smtClean="0"/>
              <a:t>JAK DZIAŁA KAMIZELKA?</a:t>
            </a:r>
          </a:p>
          <a:p>
            <a:pPr>
              <a:buNone/>
            </a:pPr>
            <a:r>
              <a:rPr lang="pl-PL" b="1" dirty="0" smtClean="0"/>
              <a:t>Wkłady balistyczne i płytki zewnętrzne</a:t>
            </a:r>
          </a:p>
          <a:p>
            <a:pPr>
              <a:buNone/>
            </a:pPr>
            <a:r>
              <a:rPr lang="pl-PL" sz="2000" dirty="0" smtClean="0"/>
              <a:t>Zadaniem wkładu balistycznego jest zatrzymanie wnikającego pocisku jak </a:t>
            </a:r>
          </a:p>
          <a:p>
            <a:pPr>
              <a:buNone/>
            </a:pPr>
            <a:r>
              <a:rPr lang="pl-PL" sz="2000" dirty="0" smtClean="0"/>
              <a:t>również pochłonięcie jak największej ilości jego energii kinetycznej lub </a:t>
            </a:r>
          </a:p>
          <a:p>
            <a:pPr>
              <a:buNone/>
            </a:pPr>
            <a:r>
              <a:rPr lang="pl-PL" sz="2000" dirty="0" smtClean="0"/>
              <a:t>jej rozproszenie na jak największej powierzchni tak, żeby zmniejszyć </a:t>
            </a:r>
          </a:p>
          <a:p>
            <a:pPr>
              <a:buNone/>
            </a:pPr>
            <a:r>
              <a:rPr lang="pl-PL" sz="2000" dirty="0" smtClean="0"/>
              <a:t>jej szkodliwe oddziaływanie na ciało chronionego człowieka.</a:t>
            </a:r>
          </a:p>
          <a:p>
            <a:pPr algn="ctr">
              <a:buNone/>
            </a:pPr>
            <a:endParaRPr lang="pl-PL" dirty="0" smtClean="0"/>
          </a:p>
        </p:txBody>
      </p:sp>
      <p:sp>
        <p:nvSpPr>
          <p:cNvPr id="3" name="Tytuł 2"/>
          <p:cNvSpPr>
            <a:spLocks noGrp="1"/>
          </p:cNvSpPr>
          <p:nvPr>
            <p:ph type="title"/>
          </p:nvPr>
        </p:nvSpPr>
        <p:spPr>
          <a:xfrm>
            <a:off x="457200" y="152400"/>
            <a:ext cx="8229600" cy="828328"/>
          </a:xfrm>
        </p:spPr>
        <p:txBody>
          <a:bodyPr>
            <a:normAutofit/>
          </a:bodyPr>
          <a:lstStyle/>
          <a:p>
            <a:r>
              <a:rPr lang="pl-PL" sz="2400" dirty="0" smtClean="0"/>
              <a:t>KAMIZELKA KULOODPORNA</a:t>
            </a:r>
            <a:endParaRPr lang="pl-PL" sz="2400" dirty="0"/>
          </a:p>
        </p:txBody>
      </p:sp>
      <p:pic>
        <p:nvPicPr>
          <p:cNvPr id="4" name="Obraz 3" descr="http://www.culturapolaca.es/images/Wydarzenia/art_szczepanik.jpg"/>
          <p:cNvPicPr/>
          <p:nvPr/>
        </p:nvPicPr>
        <p:blipFill>
          <a:blip r:embed="rId2" cstate="print"/>
          <a:srcRect/>
          <a:stretch>
            <a:fillRect/>
          </a:stretch>
        </p:blipFill>
        <p:spPr bwMode="auto">
          <a:xfrm>
            <a:off x="323528" y="3645024"/>
            <a:ext cx="4752528" cy="2810891"/>
          </a:xfrm>
          <a:prstGeom prst="rect">
            <a:avLst/>
          </a:prstGeom>
          <a:noFill/>
          <a:ln w="9525">
            <a:noFill/>
            <a:miter lim="800000"/>
            <a:headEnd/>
            <a:tailEnd/>
          </a:ln>
        </p:spPr>
      </p:pic>
      <p:sp>
        <p:nvSpPr>
          <p:cNvPr id="5" name="Prostokąt 4"/>
          <p:cNvSpPr/>
          <p:nvPr/>
        </p:nvSpPr>
        <p:spPr>
          <a:xfrm>
            <a:off x="5076056" y="5013176"/>
            <a:ext cx="4067944" cy="1169551"/>
          </a:xfrm>
          <a:prstGeom prst="rect">
            <a:avLst/>
          </a:prstGeom>
        </p:spPr>
        <p:txBody>
          <a:bodyPr wrap="square">
            <a:spAutoFit/>
          </a:bodyPr>
          <a:lstStyle/>
          <a:p>
            <a:r>
              <a:rPr lang="pl-PL" sz="1400" dirty="0" smtClean="0"/>
              <a:t>Pierwsza na świecie kamizelka kuloodporna podczas testów (1901) − dyr. wiedeńskiej pracowni J. Szczepanika − p. Borzykowski strzela do służącego Jana (rewolwer na 7.62x38 </a:t>
            </a:r>
            <a:r>
              <a:rPr lang="pl-PL" sz="1400" dirty="0" err="1" smtClean="0"/>
              <a:t>mmR</a:t>
            </a:r>
            <a:r>
              <a:rPr lang="pl-PL" sz="1400" dirty="0" smtClean="0"/>
              <a:t>, odległość 3 kroki)</a:t>
            </a:r>
            <a:endParaRPr lang="pl-PL" sz="1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67544" y="1052736"/>
            <a:ext cx="8229600" cy="5400600"/>
          </a:xfrm>
        </p:spPr>
        <p:txBody>
          <a:bodyPr>
            <a:normAutofit/>
          </a:bodyPr>
          <a:lstStyle/>
          <a:p>
            <a:pPr algn="ctr">
              <a:buNone/>
            </a:pPr>
            <a:r>
              <a:rPr lang="pl-PL" sz="2000" dirty="0" smtClean="0"/>
              <a:t>Standardowy wkład balistyczny składa się z kilkudziesięciu zszytych </a:t>
            </a:r>
          </a:p>
          <a:p>
            <a:pPr algn="ctr">
              <a:buNone/>
            </a:pPr>
            <a:r>
              <a:rPr lang="pl-PL" sz="2000" dirty="0" smtClean="0"/>
              <a:t>warstw (zwykle 24 lub 36) tkaniny z włókien </a:t>
            </a:r>
            <a:r>
              <a:rPr lang="pl-PL" sz="2000" dirty="0" err="1" smtClean="0"/>
              <a:t>aramidowych</a:t>
            </a:r>
            <a:r>
              <a:rPr lang="pl-PL" sz="2000" dirty="0" smtClean="0"/>
              <a:t> — w części </a:t>
            </a:r>
          </a:p>
          <a:p>
            <a:pPr algn="ctr">
              <a:buNone/>
            </a:pPr>
            <a:r>
              <a:rPr lang="pl-PL" sz="2000" dirty="0" smtClean="0"/>
              <a:t>wkładów stosuje się nieco inny rodzaj włókien w warstwach zwróconych </a:t>
            </a:r>
          </a:p>
          <a:p>
            <a:pPr algn="ctr">
              <a:buNone/>
            </a:pPr>
            <a:r>
              <a:rPr lang="pl-PL" sz="2000" dirty="0" smtClean="0"/>
              <a:t>na zewnątrz i do ciała chronionego człowieka; w warstwach zewnętrznych </a:t>
            </a:r>
          </a:p>
          <a:p>
            <a:pPr algn="ctr">
              <a:buNone/>
            </a:pPr>
            <a:r>
              <a:rPr lang="pl-PL" sz="2000" dirty="0" smtClean="0"/>
              <a:t>włókna charakteryzują się większą wytrzymałością na rozerwanie,                 </a:t>
            </a:r>
          </a:p>
          <a:p>
            <a:pPr algn="ctr">
              <a:buNone/>
            </a:pPr>
            <a:r>
              <a:rPr lang="pl-PL" sz="2000" dirty="0" smtClean="0"/>
              <a:t>a w wewnętrznych większą rozciągliwością i przez to lepszą zdolnością do </a:t>
            </a:r>
          </a:p>
          <a:p>
            <a:pPr algn="ctr">
              <a:buNone/>
            </a:pPr>
            <a:r>
              <a:rPr lang="pl-PL" sz="2000" dirty="0" smtClean="0"/>
              <a:t>pochłaniania energii kinetycznej. </a:t>
            </a:r>
          </a:p>
          <a:p>
            <a:pPr algn="ctr">
              <a:buNone/>
            </a:pPr>
            <a:endParaRPr lang="pl-PL" sz="2000" dirty="0" smtClean="0"/>
          </a:p>
          <a:p>
            <a:pPr algn="ctr">
              <a:buNone/>
            </a:pPr>
            <a:endParaRPr lang="pl-PL" sz="2000" dirty="0" smtClean="0"/>
          </a:p>
          <a:p>
            <a:pPr algn="ctr">
              <a:buNone/>
            </a:pPr>
            <a:endParaRPr lang="pl-PL" sz="2000" dirty="0" smtClean="0"/>
          </a:p>
          <a:p>
            <a:pPr algn="ctr">
              <a:buNone/>
            </a:pPr>
            <a:endParaRPr lang="pl-PL" sz="2000" dirty="0" smtClean="0"/>
          </a:p>
          <a:p>
            <a:pPr algn="ctr">
              <a:buNone/>
            </a:pPr>
            <a:endParaRPr lang="pl-PL" sz="2000" dirty="0" smtClean="0"/>
          </a:p>
          <a:p>
            <a:pPr algn="ctr">
              <a:buNone/>
            </a:pPr>
            <a:r>
              <a:rPr lang="pl-PL" sz="1400" dirty="0" smtClean="0"/>
              <a:t>                                                                                                                                 Wkład balistyczny</a:t>
            </a:r>
          </a:p>
          <a:p>
            <a:pPr algn="ctr">
              <a:buNone/>
            </a:pPr>
            <a:endParaRPr lang="pl-PL" sz="2000" dirty="0"/>
          </a:p>
        </p:txBody>
      </p:sp>
      <p:sp>
        <p:nvSpPr>
          <p:cNvPr id="3" name="Tytuł 2"/>
          <p:cNvSpPr>
            <a:spLocks noGrp="1"/>
          </p:cNvSpPr>
          <p:nvPr>
            <p:ph type="title"/>
          </p:nvPr>
        </p:nvSpPr>
        <p:spPr>
          <a:xfrm>
            <a:off x="457200" y="152400"/>
            <a:ext cx="8229600" cy="756320"/>
          </a:xfrm>
        </p:spPr>
        <p:txBody>
          <a:bodyPr>
            <a:normAutofit/>
          </a:bodyPr>
          <a:lstStyle/>
          <a:p>
            <a:r>
              <a:rPr lang="pl-PL" sz="2400" dirty="0" smtClean="0"/>
              <a:t>KAMIZELKA KULOODPORNA</a:t>
            </a:r>
            <a:endParaRPr lang="pl-PL" sz="2400" dirty="0"/>
          </a:p>
        </p:txBody>
      </p:sp>
      <p:pic>
        <p:nvPicPr>
          <p:cNvPr id="44034" name="Picture 2" descr="Podobny obraz"/>
          <p:cNvPicPr>
            <a:picLocks noChangeAspect="1" noChangeArrowheads="1"/>
          </p:cNvPicPr>
          <p:nvPr/>
        </p:nvPicPr>
        <p:blipFill>
          <a:blip r:embed="rId2" cstate="print"/>
          <a:srcRect/>
          <a:stretch>
            <a:fillRect/>
          </a:stretch>
        </p:blipFill>
        <p:spPr bwMode="auto">
          <a:xfrm>
            <a:off x="539552" y="4149080"/>
            <a:ext cx="5690433" cy="2088232"/>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196752"/>
            <a:ext cx="8229600" cy="5328592"/>
          </a:xfrm>
        </p:spPr>
        <p:txBody>
          <a:bodyPr>
            <a:normAutofit/>
          </a:bodyPr>
          <a:lstStyle/>
          <a:p>
            <a:pPr algn="ctr">
              <a:buNone/>
            </a:pPr>
            <a:r>
              <a:rPr lang="pl-PL" sz="2000" dirty="0" smtClean="0"/>
              <a:t>W niektórych przypadkach kilka </a:t>
            </a:r>
          </a:p>
          <a:p>
            <a:pPr algn="ctr">
              <a:buNone/>
            </a:pPr>
            <a:r>
              <a:rPr lang="pl-PL" sz="2000" dirty="0" smtClean="0"/>
              <a:t>warstw pokrywa się korundem (podobnie, jak to się robi przy </a:t>
            </a:r>
          </a:p>
          <a:p>
            <a:pPr algn="ctr">
              <a:buNone/>
            </a:pPr>
            <a:r>
              <a:rPr lang="pl-PL" sz="2000" dirty="0" smtClean="0"/>
              <a:t>wytwarzaniu papieru ściernego) — rozwiązanie to zwiększa odporność </a:t>
            </a:r>
          </a:p>
          <a:p>
            <a:pPr algn="ctr">
              <a:buNone/>
            </a:pPr>
            <a:r>
              <a:rPr lang="pl-PL" sz="2000" dirty="0" smtClean="0"/>
              <a:t>wkładu na działanie broni białej, ale pogarsza jego odporność na pociski </a:t>
            </a:r>
          </a:p>
          <a:p>
            <a:pPr algn="ctr">
              <a:buNone/>
            </a:pPr>
            <a:r>
              <a:rPr lang="pl-PL" sz="2000" dirty="0" smtClean="0"/>
              <a:t>(dana warstwa jest sztywniejsza i przez to pocisk może ją łatwiej </a:t>
            </a:r>
          </a:p>
          <a:p>
            <a:pPr algn="ctr">
              <a:buNone/>
            </a:pPr>
            <a:r>
              <a:rPr lang="pl-PL" sz="2000" dirty="0" smtClean="0"/>
              <a:t>przerwać). W najnowszych wkładach zastępuje się </a:t>
            </a:r>
            <a:r>
              <a:rPr lang="pl-PL" sz="2000" dirty="0" err="1" smtClean="0"/>
              <a:t>kevlar</a:t>
            </a:r>
            <a:r>
              <a:rPr lang="pl-PL" sz="2000" dirty="0" smtClean="0"/>
              <a:t> folią z </a:t>
            </a:r>
          </a:p>
          <a:p>
            <a:pPr algn="ctr">
              <a:buNone/>
            </a:pPr>
            <a:r>
              <a:rPr lang="pl-PL" sz="2000" dirty="0" smtClean="0"/>
              <a:t>polietylenu niskociśnieniowego (większa liczba warstw).</a:t>
            </a:r>
          </a:p>
          <a:p>
            <a:endParaRPr lang="pl-PL" dirty="0"/>
          </a:p>
        </p:txBody>
      </p:sp>
      <p:sp>
        <p:nvSpPr>
          <p:cNvPr id="3" name="Tytuł 2"/>
          <p:cNvSpPr>
            <a:spLocks noGrp="1"/>
          </p:cNvSpPr>
          <p:nvPr>
            <p:ph type="title"/>
          </p:nvPr>
        </p:nvSpPr>
        <p:spPr>
          <a:xfrm>
            <a:off x="457200" y="152400"/>
            <a:ext cx="8229600" cy="756320"/>
          </a:xfrm>
        </p:spPr>
        <p:txBody>
          <a:bodyPr>
            <a:normAutofit/>
          </a:bodyPr>
          <a:lstStyle/>
          <a:p>
            <a:r>
              <a:rPr lang="pl-PL" sz="2400" dirty="0" smtClean="0"/>
              <a:t>KAMIZELKA KULOODPORNA</a:t>
            </a:r>
            <a:endParaRPr lang="pl-PL" sz="2400" dirty="0"/>
          </a:p>
        </p:txBody>
      </p:sp>
      <p:pic>
        <p:nvPicPr>
          <p:cNvPr id="4" name="Obraz 3" descr="http://freeisoft.pl/wp-content/uploads/Tkanina-kuloodporna.jpeg"/>
          <p:cNvPicPr/>
          <p:nvPr/>
        </p:nvPicPr>
        <p:blipFill>
          <a:blip r:embed="rId2" cstate="print"/>
          <a:srcRect/>
          <a:stretch>
            <a:fillRect/>
          </a:stretch>
        </p:blipFill>
        <p:spPr bwMode="auto">
          <a:xfrm>
            <a:off x="2987824" y="4017889"/>
            <a:ext cx="2952328" cy="2840111"/>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196752"/>
            <a:ext cx="8229600" cy="5256584"/>
          </a:xfrm>
        </p:spPr>
        <p:txBody>
          <a:bodyPr>
            <a:normAutofit lnSpcReduction="10000"/>
          </a:bodyPr>
          <a:lstStyle/>
          <a:p>
            <a:pPr algn="ctr">
              <a:buNone/>
            </a:pPr>
            <a:r>
              <a:rPr lang="pl-PL" sz="2000" dirty="0" smtClean="0"/>
              <a:t>W części kamizelek na zewnątrz od wkładu balistycznego umieszcza się </a:t>
            </a:r>
          </a:p>
          <a:p>
            <a:pPr algn="ctr">
              <a:buNone/>
            </a:pPr>
            <a:r>
              <a:rPr lang="pl-PL" sz="2000" dirty="0" smtClean="0"/>
              <a:t>płytki ze stali pancernej, stopów tytanu lub ceramiki (na przykład                 </a:t>
            </a:r>
          </a:p>
          <a:p>
            <a:pPr algn="ctr">
              <a:buNone/>
            </a:pPr>
            <a:r>
              <a:rPr lang="pl-PL" sz="2000" dirty="0" smtClean="0"/>
              <a:t>z węgliku krzemu) — rozwiązanie to podwyższa wytrzymałość </a:t>
            </a:r>
          </a:p>
          <a:p>
            <a:pPr algn="ctr">
              <a:buNone/>
            </a:pPr>
            <a:r>
              <a:rPr lang="pl-PL" sz="2000" dirty="0" smtClean="0"/>
              <a:t>kamizelki i jej zdolność do osłabiania energii pocisku (jest ona </a:t>
            </a:r>
          </a:p>
          <a:p>
            <a:pPr algn="ctr">
              <a:buNone/>
            </a:pPr>
            <a:r>
              <a:rPr lang="pl-PL" sz="2000" dirty="0" smtClean="0"/>
              <a:t>rozpraszana na większej powierzchni ciała odpowiadającej powierzchni </a:t>
            </a:r>
          </a:p>
          <a:p>
            <a:pPr algn="ctr">
              <a:buNone/>
            </a:pPr>
            <a:r>
              <a:rPr lang="pl-PL" sz="2000" dirty="0" smtClean="0"/>
              <a:t>płytki), ale równocześnie zwiększa jej masę i ogranicza ergonomię, więc </a:t>
            </a:r>
          </a:p>
          <a:p>
            <a:pPr algn="ctr">
              <a:buNone/>
            </a:pPr>
            <a:r>
              <a:rPr lang="pl-PL" sz="2000" dirty="0" smtClean="0"/>
              <a:t>jest stosowane tylko w uzasadnionych przypadkach (płytki są wymienne i </a:t>
            </a:r>
          </a:p>
          <a:p>
            <a:pPr algn="ctr">
              <a:buNone/>
            </a:pPr>
            <a:r>
              <a:rPr lang="pl-PL" sz="2000" dirty="0" smtClean="0"/>
              <a:t>mogą być usuwane).</a:t>
            </a:r>
          </a:p>
          <a:p>
            <a:pPr algn="ctr">
              <a:buNone/>
            </a:pPr>
            <a:endParaRPr lang="pl-PL" sz="2000" dirty="0" smtClean="0"/>
          </a:p>
          <a:p>
            <a:pPr algn="ctr">
              <a:buNone/>
            </a:pPr>
            <a:r>
              <a:rPr lang="pl-PL" sz="2000" dirty="0" smtClean="0"/>
              <a:t>                    </a:t>
            </a:r>
          </a:p>
          <a:p>
            <a:pPr algn="ctr">
              <a:buNone/>
            </a:pPr>
            <a:endParaRPr lang="pl-PL" sz="2000" dirty="0" smtClean="0"/>
          </a:p>
          <a:p>
            <a:pPr algn="ctr">
              <a:buNone/>
            </a:pPr>
            <a:endParaRPr lang="pl-PL" sz="2000" dirty="0" smtClean="0"/>
          </a:p>
          <a:p>
            <a:pPr algn="ctr">
              <a:buNone/>
            </a:pPr>
            <a:endParaRPr lang="pl-PL" sz="2000" dirty="0" smtClean="0"/>
          </a:p>
          <a:p>
            <a:pPr algn="ctr">
              <a:buNone/>
            </a:pPr>
            <a:r>
              <a:rPr lang="pl-PL" sz="2000" dirty="0" smtClean="0"/>
              <a:t>    </a:t>
            </a:r>
            <a:r>
              <a:rPr lang="pl-PL" sz="1600" dirty="0" smtClean="0"/>
              <a:t>Kamizelka kuloodporna</a:t>
            </a:r>
          </a:p>
        </p:txBody>
      </p:sp>
      <p:sp>
        <p:nvSpPr>
          <p:cNvPr id="3" name="Tytuł 2"/>
          <p:cNvSpPr>
            <a:spLocks noGrp="1"/>
          </p:cNvSpPr>
          <p:nvPr>
            <p:ph type="title"/>
          </p:nvPr>
        </p:nvSpPr>
        <p:spPr>
          <a:xfrm>
            <a:off x="457200" y="152400"/>
            <a:ext cx="8229600" cy="828328"/>
          </a:xfrm>
        </p:spPr>
        <p:txBody>
          <a:bodyPr>
            <a:normAutofit/>
          </a:bodyPr>
          <a:lstStyle/>
          <a:p>
            <a:r>
              <a:rPr lang="pl-PL" sz="2400" dirty="0" smtClean="0"/>
              <a:t>KAMIZELKA KULOODPORNA</a:t>
            </a:r>
            <a:endParaRPr lang="pl-PL" sz="2400" dirty="0"/>
          </a:p>
        </p:txBody>
      </p:sp>
      <p:pic>
        <p:nvPicPr>
          <p:cNvPr id="41986" name="Picture 2" descr="Podobny obraz"/>
          <p:cNvPicPr>
            <a:picLocks noChangeAspect="1" noChangeArrowheads="1"/>
          </p:cNvPicPr>
          <p:nvPr/>
        </p:nvPicPr>
        <p:blipFill>
          <a:blip r:embed="rId2" cstate="print"/>
          <a:srcRect/>
          <a:stretch>
            <a:fillRect/>
          </a:stretch>
        </p:blipFill>
        <p:spPr bwMode="auto">
          <a:xfrm>
            <a:off x="1187624" y="3933056"/>
            <a:ext cx="2113391" cy="2592288"/>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algn="ctr">
              <a:buNone/>
            </a:pPr>
            <a:r>
              <a:rPr lang="pl-PL" b="1" dirty="0" smtClean="0"/>
              <a:t>Pociski </a:t>
            </a:r>
            <a:r>
              <a:rPr lang="pl-PL" b="1" dirty="0" err="1" smtClean="0"/>
              <a:t>tępołukowe</a:t>
            </a:r>
            <a:endParaRPr lang="pl-PL" b="1" dirty="0" smtClean="0"/>
          </a:p>
          <a:p>
            <a:pPr algn="ctr">
              <a:buNone/>
            </a:pPr>
            <a:r>
              <a:rPr lang="pl-PL" sz="2000" dirty="0" smtClean="0"/>
              <a:t>Są to pociski wystrzeliwane np. z pistoletów, </a:t>
            </a:r>
            <a:r>
              <a:rPr lang="pl-PL" sz="2000" dirty="0" err="1" smtClean="0"/>
              <a:t>pistoletów</a:t>
            </a:r>
            <a:r>
              <a:rPr lang="pl-PL" sz="2000" dirty="0" smtClean="0"/>
              <a:t> maszynowych              i rewolwerów, jak również tak się zachowują pociski z broni </a:t>
            </a:r>
            <a:r>
              <a:rPr lang="pl-PL" sz="2000" dirty="0" err="1" smtClean="0"/>
              <a:t>czarnoprochowej</a:t>
            </a:r>
            <a:r>
              <a:rPr lang="pl-PL" sz="2000" dirty="0" smtClean="0"/>
              <a:t> i części broni myśliwskiej (oraz odłamki).</a:t>
            </a:r>
          </a:p>
          <a:p>
            <a:pPr>
              <a:buNone/>
            </a:pPr>
            <a:endParaRPr lang="pl-PL" dirty="0"/>
          </a:p>
        </p:txBody>
      </p:sp>
      <p:sp>
        <p:nvSpPr>
          <p:cNvPr id="3" name="Tytuł 2"/>
          <p:cNvSpPr>
            <a:spLocks noGrp="1"/>
          </p:cNvSpPr>
          <p:nvPr>
            <p:ph type="title"/>
          </p:nvPr>
        </p:nvSpPr>
        <p:spPr>
          <a:xfrm>
            <a:off x="457200" y="152400"/>
            <a:ext cx="8229600" cy="756320"/>
          </a:xfrm>
        </p:spPr>
        <p:txBody>
          <a:bodyPr>
            <a:normAutofit/>
          </a:bodyPr>
          <a:lstStyle/>
          <a:p>
            <a:r>
              <a:rPr lang="pl-PL" sz="2400" dirty="0" smtClean="0"/>
              <a:t>KAMIZELKA KULOODPORNA</a:t>
            </a:r>
            <a:endParaRPr lang="pl-PL" sz="2400" dirty="0"/>
          </a:p>
        </p:txBody>
      </p:sp>
      <p:pic>
        <p:nvPicPr>
          <p:cNvPr id="4" name="Obraz 3" descr="Podobny obraz"/>
          <p:cNvPicPr/>
          <p:nvPr/>
        </p:nvPicPr>
        <p:blipFill>
          <a:blip r:embed="rId2" cstate="print"/>
          <a:srcRect/>
          <a:stretch>
            <a:fillRect/>
          </a:stretch>
        </p:blipFill>
        <p:spPr bwMode="auto">
          <a:xfrm>
            <a:off x="1619672" y="3140968"/>
            <a:ext cx="5688632" cy="324036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algn="ctr">
              <a:buNone/>
            </a:pPr>
            <a:r>
              <a:rPr lang="pl-PL" b="1" dirty="0" smtClean="0"/>
              <a:t>Pociski ostrołukowe</a:t>
            </a:r>
          </a:p>
          <a:p>
            <a:pPr>
              <a:buNone/>
            </a:pPr>
            <a:r>
              <a:rPr lang="pl-PL" sz="2000" dirty="0" smtClean="0"/>
              <a:t>Są to pociski wystrzeliwane np. z karabinów.</a:t>
            </a:r>
          </a:p>
          <a:p>
            <a:endParaRPr lang="pl-PL" dirty="0"/>
          </a:p>
        </p:txBody>
      </p:sp>
      <p:sp>
        <p:nvSpPr>
          <p:cNvPr id="3" name="Tytuł 2"/>
          <p:cNvSpPr>
            <a:spLocks noGrp="1"/>
          </p:cNvSpPr>
          <p:nvPr>
            <p:ph type="title"/>
          </p:nvPr>
        </p:nvSpPr>
        <p:spPr>
          <a:xfrm>
            <a:off x="457200" y="152400"/>
            <a:ext cx="8229600" cy="828328"/>
          </a:xfrm>
        </p:spPr>
        <p:txBody>
          <a:bodyPr>
            <a:normAutofit/>
          </a:bodyPr>
          <a:lstStyle/>
          <a:p>
            <a:r>
              <a:rPr lang="pl-PL" sz="2400" dirty="0" smtClean="0"/>
              <a:t>KAMIZELKA KULOODPORNA</a:t>
            </a:r>
            <a:endParaRPr lang="pl-PL" sz="2400" dirty="0"/>
          </a:p>
        </p:txBody>
      </p:sp>
      <p:pic>
        <p:nvPicPr>
          <p:cNvPr id="49154" name="Picture 2" descr="Podobny obraz"/>
          <p:cNvPicPr>
            <a:picLocks noChangeAspect="1" noChangeArrowheads="1"/>
          </p:cNvPicPr>
          <p:nvPr/>
        </p:nvPicPr>
        <p:blipFill>
          <a:blip r:embed="rId2" cstate="print"/>
          <a:srcRect/>
          <a:stretch>
            <a:fillRect/>
          </a:stretch>
        </p:blipFill>
        <p:spPr bwMode="auto">
          <a:xfrm>
            <a:off x="2051720" y="2564904"/>
            <a:ext cx="4752528" cy="355134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524000"/>
            <a:ext cx="8229600" cy="5001344"/>
          </a:xfrm>
        </p:spPr>
        <p:txBody>
          <a:bodyPr/>
          <a:lstStyle/>
          <a:p>
            <a:pPr algn="ctr">
              <a:buNone/>
            </a:pPr>
            <a:r>
              <a:rPr lang="pl-PL" sz="2000" b="1" dirty="0" smtClean="0"/>
              <a:t>BIOGRAFIA</a:t>
            </a:r>
          </a:p>
          <a:p>
            <a:pPr algn="ctr">
              <a:buNone/>
            </a:pPr>
            <a:r>
              <a:rPr lang="pl-PL" sz="2000" b="1" dirty="0" smtClean="0"/>
              <a:t>Jan Szczepanik</a:t>
            </a:r>
            <a:r>
              <a:rPr lang="pl-PL" sz="2000" dirty="0" smtClean="0"/>
              <a:t> (ur. 13 czerwca 1872 w Rudnikach k. Mościsk,                  </a:t>
            </a:r>
          </a:p>
          <a:p>
            <a:pPr algn="ctr">
              <a:buNone/>
            </a:pPr>
            <a:r>
              <a:rPr lang="pl-PL" sz="2000" dirty="0" smtClean="0"/>
              <a:t>zm. 18 kwietnia 1926 w Tarnowie) – polski nauczyciel, wynalazca zwany </a:t>
            </a:r>
          </a:p>
          <a:p>
            <a:pPr algn="ctr">
              <a:buNone/>
            </a:pPr>
            <a:r>
              <a:rPr lang="pl-PL" sz="2000" dirty="0" smtClean="0"/>
              <a:t>„polskim Edisonem”, "austriackim Edisonem", "polskim da Vinci„                   </a:t>
            </a:r>
          </a:p>
          <a:p>
            <a:pPr algn="ctr">
              <a:buNone/>
            </a:pPr>
            <a:r>
              <a:rPr lang="pl-PL" sz="2000" dirty="0" smtClean="0"/>
              <a:t> i „galicyjskim geniuszem”. Opisany w dwóch artykułach przez Marka </a:t>
            </a:r>
          </a:p>
          <a:p>
            <a:pPr algn="ctr">
              <a:buNone/>
            </a:pPr>
            <a:r>
              <a:rPr lang="pl-PL" sz="2000" dirty="0" smtClean="0"/>
              <a:t>Twaina.</a:t>
            </a:r>
          </a:p>
          <a:p>
            <a:pPr algn="ctr">
              <a:buNone/>
            </a:pPr>
            <a:endParaRPr lang="pl-PL" sz="2000" dirty="0" smtClean="0"/>
          </a:p>
          <a:p>
            <a:pPr algn="ctr">
              <a:buNone/>
            </a:pPr>
            <a:endParaRPr lang="pl-PL" sz="2000" dirty="0" smtClean="0"/>
          </a:p>
          <a:p>
            <a:pPr algn="ctr">
              <a:buNone/>
            </a:pPr>
            <a:endParaRPr lang="pl-PL" sz="2000" dirty="0" smtClean="0"/>
          </a:p>
          <a:p>
            <a:pPr algn="ctr">
              <a:buNone/>
            </a:pPr>
            <a:r>
              <a:rPr lang="pl-PL" sz="2000" dirty="0" smtClean="0"/>
              <a:t>                                                                                  </a:t>
            </a:r>
            <a:r>
              <a:rPr lang="pl-PL" sz="1600" dirty="0" smtClean="0"/>
              <a:t>Herb                        Flaga</a:t>
            </a:r>
          </a:p>
          <a:p>
            <a:pPr algn="ctr">
              <a:buNone/>
            </a:pPr>
            <a:endParaRPr lang="pl-PL" sz="2000" dirty="0" smtClean="0"/>
          </a:p>
          <a:p>
            <a:pPr algn="ctr">
              <a:buNone/>
            </a:pPr>
            <a:r>
              <a:rPr lang="pl-PL" sz="2000" dirty="0" smtClean="0"/>
              <a:t>      </a:t>
            </a:r>
            <a:r>
              <a:rPr lang="pl-PL" sz="1600" dirty="0" smtClean="0"/>
              <a:t>Mościska</a:t>
            </a:r>
          </a:p>
        </p:txBody>
      </p:sp>
      <p:sp>
        <p:nvSpPr>
          <p:cNvPr id="3" name="Tytuł 2"/>
          <p:cNvSpPr>
            <a:spLocks noGrp="1"/>
          </p:cNvSpPr>
          <p:nvPr>
            <p:ph type="title"/>
          </p:nvPr>
        </p:nvSpPr>
        <p:spPr>
          <a:xfrm>
            <a:off x="457200" y="152400"/>
            <a:ext cx="8229600" cy="756320"/>
          </a:xfrm>
        </p:spPr>
        <p:txBody>
          <a:bodyPr>
            <a:normAutofit/>
          </a:bodyPr>
          <a:lstStyle/>
          <a:p>
            <a:r>
              <a:rPr lang="pl-PL" sz="2000" dirty="0" smtClean="0"/>
              <a:t>KAMIZELKA KULOODPORNA</a:t>
            </a:r>
            <a:endParaRPr lang="pl-PL" sz="2000" dirty="0"/>
          </a:p>
        </p:txBody>
      </p:sp>
      <p:pic>
        <p:nvPicPr>
          <p:cNvPr id="5" name="Obraz 4" descr="Ilustracja"/>
          <p:cNvPicPr/>
          <p:nvPr/>
        </p:nvPicPr>
        <p:blipFill>
          <a:blip r:embed="rId2" cstate="print"/>
          <a:srcRect/>
          <a:stretch>
            <a:fillRect/>
          </a:stretch>
        </p:blipFill>
        <p:spPr bwMode="auto">
          <a:xfrm>
            <a:off x="467544" y="3789040"/>
            <a:ext cx="3456384" cy="2808312"/>
          </a:xfrm>
          <a:prstGeom prst="rect">
            <a:avLst/>
          </a:prstGeom>
          <a:noFill/>
          <a:ln w="9525">
            <a:noFill/>
            <a:miter lim="800000"/>
            <a:headEnd/>
            <a:tailEnd/>
          </a:ln>
        </p:spPr>
      </p:pic>
      <p:pic>
        <p:nvPicPr>
          <p:cNvPr id="6" name="Obraz 5" descr="Herb"/>
          <p:cNvPicPr/>
          <p:nvPr/>
        </p:nvPicPr>
        <p:blipFill>
          <a:blip r:embed="rId3" cstate="print"/>
          <a:srcRect/>
          <a:stretch>
            <a:fillRect/>
          </a:stretch>
        </p:blipFill>
        <p:spPr bwMode="auto">
          <a:xfrm>
            <a:off x="5796136" y="3789040"/>
            <a:ext cx="952500" cy="1123950"/>
          </a:xfrm>
          <a:prstGeom prst="rect">
            <a:avLst/>
          </a:prstGeom>
          <a:noFill/>
          <a:ln w="9525">
            <a:noFill/>
            <a:miter lim="800000"/>
            <a:headEnd/>
            <a:tailEnd/>
          </a:ln>
        </p:spPr>
      </p:pic>
      <p:pic>
        <p:nvPicPr>
          <p:cNvPr id="7" name="Obraz 6" descr="Flaga"/>
          <p:cNvPicPr/>
          <p:nvPr/>
        </p:nvPicPr>
        <p:blipFill>
          <a:blip r:embed="rId4" cstate="print"/>
          <a:srcRect/>
          <a:stretch>
            <a:fillRect/>
          </a:stretch>
        </p:blipFill>
        <p:spPr bwMode="auto">
          <a:xfrm>
            <a:off x="7596336" y="3717032"/>
            <a:ext cx="952500" cy="1085850"/>
          </a:xfrm>
          <a:prstGeom prst="rect">
            <a:avLst/>
          </a:prstGeom>
          <a:noFill/>
          <a:ln w="9525">
            <a:noFill/>
            <a:miter lim="800000"/>
            <a:headEnd/>
            <a:tailEnd/>
          </a:ln>
        </p:spPr>
      </p:pic>
      <p:sp>
        <p:nvSpPr>
          <p:cNvPr id="8" name="Prostokąt 7"/>
          <p:cNvSpPr/>
          <p:nvPr/>
        </p:nvSpPr>
        <p:spPr>
          <a:xfrm>
            <a:off x="4211960" y="6165304"/>
            <a:ext cx="3840282" cy="338554"/>
          </a:xfrm>
          <a:prstGeom prst="rect">
            <a:avLst/>
          </a:prstGeom>
        </p:spPr>
        <p:txBody>
          <a:bodyPr wrap="none">
            <a:spAutoFit/>
          </a:bodyPr>
          <a:lstStyle/>
          <a:p>
            <a:r>
              <a:rPr lang="pl-PL" sz="1600" dirty="0" smtClean="0"/>
              <a:t>Widok na kościół </a:t>
            </a:r>
            <a:r>
              <a:rPr lang="pl-PL" sz="1600" dirty="0" err="1" smtClean="0"/>
              <a:t>pw</a:t>
            </a:r>
            <a:r>
              <a:rPr lang="pl-PL" sz="1600" dirty="0" smtClean="0"/>
              <a:t>. św. Jana Chrzciciela</a:t>
            </a:r>
            <a:endParaRPr lang="pl-PL" sz="16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908720"/>
            <a:ext cx="8229600" cy="5544616"/>
          </a:xfrm>
        </p:spPr>
        <p:txBody>
          <a:bodyPr/>
          <a:lstStyle/>
          <a:p>
            <a:pPr algn="ctr">
              <a:buNone/>
            </a:pPr>
            <a:r>
              <a:rPr lang="pl-PL" b="1" dirty="0" smtClean="0"/>
              <a:t>Typy kamizelek i klasa opancerzenia</a:t>
            </a:r>
          </a:p>
          <a:p>
            <a:endParaRPr lang="pl-PL" dirty="0"/>
          </a:p>
        </p:txBody>
      </p:sp>
      <p:sp>
        <p:nvSpPr>
          <p:cNvPr id="3" name="Tytuł 2"/>
          <p:cNvSpPr>
            <a:spLocks noGrp="1"/>
          </p:cNvSpPr>
          <p:nvPr>
            <p:ph type="title"/>
          </p:nvPr>
        </p:nvSpPr>
        <p:spPr>
          <a:xfrm>
            <a:off x="457200" y="152400"/>
            <a:ext cx="8229600" cy="756320"/>
          </a:xfrm>
        </p:spPr>
        <p:txBody>
          <a:bodyPr>
            <a:normAutofit/>
          </a:bodyPr>
          <a:lstStyle/>
          <a:p>
            <a:r>
              <a:rPr lang="pl-PL" sz="2400" dirty="0" smtClean="0"/>
              <a:t>KAMIZELKA KULOODPORNA</a:t>
            </a:r>
            <a:endParaRPr lang="pl-PL" sz="2400" dirty="0"/>
          </a:p>
        </p:txBody>
      </p:sp>
      <p:graphicFrame>
        <p:nvGraphicFramePr>
          <p:cNvPr id="4" name="Tabela 3"/>
          <p:cNvGraphicFramePr>
            <a:graphicFrameLocks noGrp="1"/>
          </p:cNvGraphicFramePr>
          <p:nvPr/>
        </p:nvGraphicFramePr>
        <p:xfrm>
          <a:off x="539552" y="1772816"/>
          <a:ext cx="8136904" cy="4563022"/>
        </p:xfrm>
        <a:graphic>
          <a:graphicData uri="http://schemas.openxmlformats.org/drawingml/2006/table">
            <a:tbl>
              <a:tblPr/>
              <a:tblGrid>
                <a:gridCol w="1656184"/>
                <a:gridCol w="6480720"/>
              </a:tblGrid>
              <a:tr h="0">
                <a:tc>
                  <a:txBody>
                    <a:bodyPr/>
                    <a:lstStyle/>
                    <a:p>
                      <a:pPr algn="ctr">
                        <a:lnSpc>
                          <a:spcPct val="115000"/>
                        </a:lnSpc>
                        <a:spcAft>
                          <a:spcPts val="0"/>
                        </a:spcAft>
                      </a:pPr>
                      <a:r>
                        <a:rPr lang="pl-PL" sz="1100" b="1" dirty="0">
                          <a:latin typeface="Times New Roman"/>
                          <a:ea typeface="Times New Roman"/>
                          <a:cs typeface="Times New Roman"/>
                        </a:rPr>
                        <a:t>Klasa opancerzenia</a:t>
                      </a:r>
                      <a:endParaRPr lang="pl-PL" sz="1100" dirty="0">
                        <a:latin typeface="Calibri"/>
                        <a:ea typeface="Calibri"/>
                        <a:cs typeface="Times New Roman"/>
                      </a:endParaRPr>
                    </a:p>
                  </a:txBody>
                  <a:tcPr marL="3635" marR="3635" marT="3635" marB="3635" anchor="ctr">
                    <a:lnL>
                      <a:noFill/>
                    </a:lnL>
                    <a:lnR>
                      <a:noFill/>
                    </a:lnR>
                    <a:lnT>
                      <a:noFill/>
                    </a:lnT>
                    <a:lnB>
                      <a:noFill/>
                    </a:lnB>
                  </a:tcPr>
                </a:tc>
                <a:tc>
                  <a:txBody>
                    <a:bodyPr/>
                    <a:lstStyle/>
                    <a:p>
                      <a:pPr algn="ctr">
                        <a:lnSpc>
                          <a:spcPct val="115000"/>
                        </a:lnSpc>
                        <a:spcAft>
                          <a:spcPts val="0"/>
                        </a:spcAft>
                      </a:pPr>
                      <a:r>
                        <a:rPr lang="pl-PL" sz="1100" b="1">
                          <a:latin typeface="Times New Roman"/>
                          <a:ea typeface="Times New Roman"/>
                          <a:cs typeface="Times New Roman"/>
                        </a:rPr>
                        <a:t>Chroni przed</a:t>
                      </a:r>
                      <a:endParaRPr lang="pl-PL" sz="1100">
                        <a:latin typeface="Calibri"/>
                        <a:ea typeface="Calibri"/>
                        <a:cs typeface="Times New Roman"/>
                      </a:endParaRPr>
                    </a:p>
                  </a:txBody>
                  <a:tcPr marL="3635" marR="3635" marT="3635" marB="3635" anchor="ctr">
                    <a:lnL>
                      <a:noFill/>
                    </a:lnL>
                    <a:lnR>
                      <a:noFill/>
                    </a:lnR>
                    <a:lnT>
                      <a:noFill/>
                    </a:lnT>
                    <a:lnB>
                      <a:noFill/>
                    </a:lnB>
                  </a:tcPr>
                </a:tc>
              </a:tr>
              <a:tr h="514781">
                <a:tc>
                  <a:txBody>
                    <a:bodyPr/>
                    <a:lstStyle/>
                    <a:p>
                      <a:pPr>
                        <a:lnSpc>
                          <a:spcPct val="115000"/>
                        </a:lnSpc>
                        <a:spcAft>
                          <a:spcPts val="0"/>
                        </a:spcAft>
                      </a:pPr>
                      <a:r>
                        <a:rPr lang="pl-PL" sz="1100" b="1" dirty="0">
                          <a:latin typeface="Times New Roman"/>
                          <a:ea typeface="Times New Roman"/>
                          <a:cs typeface="Times New Roman"/>
                        </a:rPr>
                        <a:t>Typ I</a:t>
                      </a:r>
                      <a:r>
                        <a:rPr lang="pl-PL" sz="1100" dirty="0">
                          <a:latin typeface="Times New Roman"/>
                          <a:ea typeface="Times New Roman"/>
                          <a:cs typeface="Times New Roman"/>
                        </a:rPr>
                        <a:t/>
                      </a:r>
                      <a:br>
                        <a:rPr lang="pl-PL" sz="1100" dirty="0">
                          <a:latin typeface="Times New Roman"/>
                          <a:ea typeface="Times New Roman"/>
                          <a:cs typeface="Times New Roman"/>
                        </a:rPr>
                      </a:br>
                      <a:r>
                        <a:rPr lang="pl-PL" sz="1100" dirty="0">
                          <a:latin typeface="Times New Roman"/>
                          <a:ea typeface="Times New Roman"/>
                          <a:cs typeface="Times New Roman"/>
                        </a:rPr>
                        <a:t>(.22 LR; .380 ACP)</a:t>
                      </a:r>
                      <a:endParaRPr lang="pl-PL" sz="1100" dirty="0">
                        <a:latin typeface="Calibri"/>
                        <a:ea typeface="Calibri"/>
                        <a:cs typeface="Times New Roman"/>
                      </a:endParaRPr>
                    </a:p>
                  </a:txBody>
                  <a:tcPr marL="3635" marR="3635" marT="3635" marB="3635" anchor="ctr">
                    <a:lnL>
                      <a:noFill/>
                    </a:lnL>
                    <a:lnR>
                      <a:noFill/>
                    </a:lnR>
                    <a:lnT>
                      <a:noFill/>
                    </a:lnT>
                    <a:lnB>
                      <a:noFill/>
                    </a:lnB>
                  </a:tcPr>
                </a:tc>
                <a:tc>
                  <a:txBody>
                    <a:bodyPr/>
                    <a:lstStyle/>
                    <a:p>
                      <a:pPr>
                        <a:lnSpc>
                          <a:spcPct val="115000"/>
                        </a:lnSpc>
                        <a:spcAft>
                          <a:spcPts val="0"/>
                        </a:spcAft>
                      </a:pPr>
                      <a:r>
                        <a:rPr lang="pl-PL" sz="1100">
                          <a:latin typeface="Times New Roman"/>
                          <a:ea typeface="Times New Roman"/>
                          <a:cs typeface="Times New Roman"/>
                        </a:rPr>
                        <a:t>Ten rodzaj pancerza chroni przed pociskami 0.22 cala (5,6mm) "sportowymi" typu "Long" Long Rifle Lead Round Nose (masa 2.6 g o prędkości 329 m/s) i pociskami z nabojów .380 ACP Full Metal Jacketed Round Nose (masa 6.2 g, prędkość 322 m/s).</a:t>
                      </a:r>
                      <a:endParaRPr lang="pl-PL" sz="1100">
                        <a:latin typeface="Calibri"/>
                        <a:ea typeface="Calibri"/>
                        <a:cs typeface="Times New Roman"/>
                      </a:endParaRPr>
                    </a:p>
                  </a:txBody>
                  <a:tcPr marL="3635" marR="3635" marT="3635" marB="3635" anchor="ctr">
                    <a:lnL>
                      <a:noFill/>
                    </a:lnL>
                    <a:lnR>
                      <a:noFill/>
                    </a:lnR>
                    <a:lnT>
                      <a:noFill/>
                    </a:lnT>
                    <a:lnB>
                      <a:noFill/>
                    </a:lnB>
                  </a:tcPr>
                </a:tc>
              </a:tr>
              <a:tr h="683823">
                <a:tc>
                  <a:txBody>
                    <a:bodyPr/>
                    <a:lstStyle/>
                    <a:p>
                      <a:pPr>
                        <a:lnSpc>
                          <a:spcPct val="115000"/>
                        </a:lnSpc>
                        <a:spcAft>
                          <a:spcPts val="0"/>
                        </a:spcAft>
                      </a:pPr>
                      <a:r>
                        <a:rPr lang="pl-PL" sz="1100" b="1" dirty="0">
                          <a:latin typeface="Times New Roman"/>
                          <a:ea typeface="Times New Roman"/>
                          <a:cs typeface="Times New Roman"/>
                        </a:rPr>
                        <a:t>Typ IIA</a:t>
                      </a:r>
                      <a:r>
                        <a:rPr lang="pl-PL" sz="1100" dirty="0">
                          <a:latin typeface="Times New Roman"/>
                          <a:ea typeface="Times New Roman"/>
                          <a:cs typeface="Times New Roman"/>
                        </a:rPr>
                        <a:t/>
                      </a:r>
                      <a:br>
                        <a:rPr lang="pl-PL" sz="1100" dirty="0">
                          <a:latin typeface="Times New Roman"/>
                          <a:ea typeface="Times New Roman"/>
                          <a:cs typeface="Times New Roman"/>
                        </a:rPr>
                      </a:br>
                      <a:r>
                        <a:rPr lang="pl-PL" sz="1100" dirty="0">
                          <a:latin typeface="Times New Roman"/>
                          <a:ea typeface="Times New Roman"/>
                          <a:cs typeface="Times New Roman"/>
                        </a:rPr>
                        <a:t>(9 mm; .40 </a:t>
                      </a:r>
                      <a:r>
                        <a:rPr lang="pl-PL" sz="1100" dirty="0" err="1">
                          <a:latin typeface="Times New Roman"/>
                          <a:ea typeface="Times New Roman"/>
                          <a:cs typeface="Times New Roman"/>
                        </a:rPr>
                        <a:t>S&amp;W</a:t>
                      </a:r>
                      <a:r>
                        <a:rPr lang="pl-PL" sz="1100" dirty="0">
                          <a:latin typeface="Times New Roman"/>
                          <a:ea typeface="Times New Roman"/>
                          <a:cs typeface="Times New Roman"/>
                        </a:rPr>
                        <a:t>)</a:t>
                      </a:r>
                      <a:endParaRPr lang="pl-PL" sz="1100" dirty="0">
                        <a:latin typeface="Calibri"/>
                        <a:ea typeface="Calibri"/>
                        <a:cs typeface="Times New Roman"/>
                      </a:endParaRPr>
                    </a:p>
                  </a:txBody>
                  <a:tcPr marL="3635" marR="3635" marT="3635" marB="3635" anchor="ctr">
                    <a:lnL>
                      <a:noFill/>
                    </a:lnL>
                    <a:lnR>
                      <a:noFill/>
                    </a:lnR>
                    <a:lnT>
                      <a:noFill/>
                    </a:lnT>
                    <a:lnB>
                      <a:noFill/>
                    </a:lnB>
                  </a:tcPr>
                </a:tc>
                <a:tc>
                  <a:txBody>
                    <a:bodyPr/>
                    <a:lstStyle/>
                    <a:p>
                      <a:pPr>
                        <a:lnSpc>
                          <a:spcPct val="115000"/>
                        </a:lnSpc>
                        <a:spcAft>
                          <a:spcPts val="0"/>
                        </a:spcAft>
                      </a:pPr>
                      <a:r>
                        <a:rPr lang="pl-PL" sz="1100">
                          <a:latin typeface="Times New Roman"/>
                          <a:ea typeface="Times New Roman"/>
                          <a:cs typeface="Times New Roman"/>
                        </a:rPr>
                        <a:t>Ten rodzaj pancerza chroni przed pociskami 9 mm Full Metal Jacketed Round Nose (FMJ RN) z nabojów 9x19 mm Parabellum (masa 8.0 g, prędkość 341 m/s) i pociskami z nabojów .40 S&amp;W calibre Full Metal Jacketed (FMJ) (masa 11.7 g, prędkość 322 m/s). Opancerzenie tego typu chroni również przed tymi pociskami co typ I</a:t>
                      </a:r>
                      <a:endParaRPr lang="pl-PL" sz="1100">
                        <a:latin typeface="Calibri"/>
                        <a:ea typeface="Calibri"/>
                        <a:cs typeface="Times New Roman"/>
                      </a:endParaRPr>
                    </a:p>
                  </a:txBody>
                  <a:tcPr marL="3635" marR="3635" marT="3635" marB="3635" anchor="ctr">
                    <a:lnL>
                      <a:noFill/>
                    </a:lnL>
                    <a:lnR>
                      <a:noFill/>
                    </a:lnR>
                    <a:lnT>
                      <a:noFill/>
                    </a:lnT>
                    <a:lnB>
                      <a:noFill/>
                    </a:lnB>
                  </a:tcPr>
                </a:tc>
              </a:tr>
              <a:tr h="683823">
                <a:tc>
                  <a:txBody>
                    <a:bodyPr/>
                    <a:lstStyle/>
                    <a:p>
                      <a:pPr>
                        <a:lnSpc>
                          <a:spcPct val="115000"/>
                        </a:lnSpc>
                        <a:spcAft>
                          <a:spcPts val="0"/>
                        </a:spcAft>
                      </a:pPr>
                      <a:r>
                        <a:rPr lang="pl-PL" sz="1100" b="1" dirty="0" err="1">
                          <a:latin typeface="Times New Roman"/>
                          <a:ea typeface="Times New Roman"/>
                          <a:cs typeface="Times New Roman"/>
                        </a:rPr>
                        <a:t>Type</a:t>
                      </a:r>
                      <a:r>
                        <a:rPr lang="pl-PL" sz="1100" b="1" dirty="0">
                          <a:latin typeface="Times New Roman"/>
                          <a:ea typeface="Times New Roman"/>
                          <a:cs typeface="Times New Roman"/>
                        </a:rPr>
                        <a:t> II</a:t>
                      </a:r>
                      <a:r>
                        <a:rPr lang="pl-PL" sz="1100" dirty="0">
                          <a:latin typeface="Times New Roman"/>
                          <a:ea typeface="Times New Roman"/>
                          <a:cs typeface="Times New Roman"/>
                        </a:rPr>
                        <a:t/>
                      </a:r>
                      <a:br>
                        <a:rPr lang="pl-PL" sz="1100" dirty="0">
                          <a:latin typeface="Times New Roman"/>
                          <a:ea typeface="Times New Roman"/>
                          <a:cs typeface="Times New Roman"/>
                        </a:rPr>
                      </a:br>
                      <a:r>
                        <a:rPr lang="pl-PL" sz="1100" dirty="0">
                          <a:latin typeface="Times New Roman"/>
                          <a:ea typeface="Times New Roman"/>
                          <a:cs typeface="Times New Roman"/>
                        </a:rPr>
                        <a:t>(9 mm; .357 Magnum)</a:t>
                      </a:r>
                      <a:endParaRPr lang="pl-PL" sz="1100" dirty="0">
                        <a:latin typeface="Calibri"/>
                        <a:ea typeface="Calibri"/>
                        <a:cs typeface="Times New Roman"/>
                      </a:endParaRPr>
                    </a:p>
                  </a:txBody>
                  <a:tcPr marL="3635" marR="3635" marT="3635" marB="3635" anchor="ctr">
                    <a:lnL>
                      <a:noFill/>
                    </a:lnL>
                    <a:lnR>
                      <a:noFill/>
                    </a:lnR>
                    <a:lnT>
                      <a:noFill/>
                    </a:lnT>
                    <a:lnB>
                      <a:noFill/>
                    </a:lnB>
                  </a:tcPr>
                </a:tc>
                <a:tc>
                  <a:txBody>
                    <a:bodyPr/>
                    <a:lstStyle/>
                    <a:p>
                      <a:pPr>
                        <a:lnSpc>
                          <a:spcPct val="115000"/>
                        </a:lnSpc>
                        <a:spcAft>
                          <a:spcPts val="0"/>
                        </a:spcAft>
                      </a:pPr>
                      <a:r>
                        <a:rPr lang="pl-PL" sz="1100">
                          <a:latin typeface="Times New Roman"/>
                          <a:ea typeface="Times New Roman"/>
                          <a:cs typeface="Times New Roman"/>
                        </a:rPr>
                        <a:t>Ten rodzaj pancerza chroni przed pociskami 9 mm Full Metal Jacketed Round Nose (FMJ RN) z nabojów 9x19 mm Parabellum P+ (masa 8.0 g, prędkość 367 m/s) i pociskami z nabojów 357 Magnum Jacketed Soft Point (JSP) (masa 10.2 g, prędkość 436 m/s). Opancerzenie tego typu chroni również przed tymi pociskami co typ I i IIA.</a:t>
                      </a:r>
                      <a:endParaRPr lang="pl-PL" sz="1100">
                        <a:latin typeface="Calibri"/>
                        <a:ea typeface="Calibri"/>
                        <a:cs typeface="Times New Roman"/>
                      </a:endParaRPr>
                    </a:p>
                  </a:txBody>
                  <a:tcPr marL="3635" marR="3635" marT="3635" marB="3635" anchor="ctr">
                    <a:lnL>
                      <a:noFill/>
                    </a:lnL>
                    <a:lnR>
                      <a:noFill/>
                    </a:lnR>
                    <a:lnT>
                      <a:noFill/>
                    </a:lnT>
                    <a:lnB>
                      <a:noFill/>
                    </a:lnB>
                  </a:tcPr>
                </a:tc>
              </a:tr>
              <a:tr h="683823">
                <a:tc>
                  <a:txBody>
                    <a:bodyPr/>
                    <a:lstStyle/>
                    <a:p>
                      <a:pPr>
                        <a:lnSpc>
                          <a:spcPct val="115000"/>
                        </a:lnSpc>
                        <a:spcAft>
                          <a:spcPts val="0"/>
                        </a:spcAft>
                      </a:pPr>
                      <a:r>
                        <a:rPr lang="pl-PL" sz="1100" b="1" dirty="0" err="1">
                          <a:latin typeface="Times New Roman"/>
                          <a:ea typeface="Times New Roman"/>
                          <a:cs typeface="Times New Roman"/>
                        </a:rPr>
                        <a:t>Type</a:t>
                      </a:r>
                      <a:r>
                        <a:rPr lang="pl-PL" sz="1100" b="1" dirty="0">
                          <a:latin typeface="Times New Roman"/>
                          <a:ea typeface="Times New Roman"/>
                          <a:cs typeface="Times New Roman"/>
                        </a:rPr>
                        <a:t> IIIA</a:t>
                      </a:r>
                      <a:r>
                        <a:rPr lang="pl-PL" sz="1100" dirty="0">
                          <a:latin typeface="Times New Roman"/>
                          <a:ea typeface="Times New Roman"/>
                          <a:cs typeface="Times New Roman"/>
                        </a:rPr>
                        <a:t/>
                      </a:r>
                      <a:br>
                        <a:rPr lang="pl-PL" sz="1100" dirty="0">
                          <a:latin typeface="Times New Roman"/>
                          <a:ea typeface="Times New Roman"/>
                          <a:cs typeface="Times New Roman"/>
                        </a:rPr>
                      </a:br>
                      <a:r>
                        <a:rPr lang="pl-PL" sz="1100" dirty="0">
                          <a:latin typeface="Times New Roman"/>
                          <a:ea typeface="Times New Roman"/>
                          <a:cs typeface="Times New Roman"/>
                        </a:rPr>
                        <a:t>(Pociski 9 mm dużej prędkości; .44 Magnum)</a:t>
                      </a:r>
                      <a:endParaRPr lang="pl-PL" sz="1100" dirty="0">
                        <a:latin typeface="Calibri"/>
                        <a:ea typeface="Calibri"/>
                        <a:cs typeface="Times New Roman"/>
                      </a:endParaRPr>
                    </a:p>
                  </a:txBody>
                  <a:tcPr marL="3635" marR="3635" marT="3635" marB="3635" anchor="ctr">
                    <a:lnL>
                      <a:noFill/>
                    </a:lnL>
                    <a:lnR>
                      <a:noFill/>
                    </a:lnR>
                    <a:lnT>
                      <a:noFill/>
                    </a:lnT>
                    <a:lnB>
                      <a:noFill/>
                    </a:lnB>
                  </a:tcPr>
                </a:tc>
                <a:tc>
                  <a:txBody>
                    <a:bodyPr/>
                    <a:lstStyle/>
                    <a:p>
                      <a:pPr>
                        <a:lnSpc>
                          <a:spcPct val="115000"/>
                        </a:lnSpc>
                        <a:spcAft>
                          <a:spcPts val="0"/>
                        </a:spcAft>
                      </a:pPr>
                      <a:r>
                        <a:rPr lang="pl-PL" sz="1100">
                          <a:latin typeface="Times New Roman"/>
                          <a:ea typeface="Times New Roman"/>
                          <a:cs typeface="Times New Roman"/>
                        </a:rPr>
                        <a:t>Ten rodzaj pancerza chroni przed pociskami 9 mm Full Metal Jacketed Round Nose (FMJ RN) z nabojów 9x19 mm Parabellum +P++ (masa 8.0 g, prędkość 436 m/s) i pociskami z nabojów .44 Magnum Semi Jacketed Hollow Point (SJHP) (masa 15.6 g, prędkość 436 m/s). Opancerzenie tego typu chroni również przed tymi pociskami co typ I, IIA i II.</a:t>
                      </a:r>
                      <a:endParaRPr lang="pl-PL" sz="1100">
                        <a:latin typeface="Calibri"/>
                        <a:ea typeface="Calibri"/>
                        <a:cs typeface="Times New Roman"/>
                      </a:endParaRPr>
                    </a:p>
                  </a:txBody>
                  <a:tcPr marL="3635" marR="3635" marT="3635" marB="3635" anchor="ctr">
                    <a:lnL>
                      <a:noFill/>
                    </a:lnL>
                    <a:lnR>
                      <a:noFill/>
                    </a:lnR>
                    <a:lnT>
                      <a:noFill/>
                    </a:lnT>
                    <a:lnB>
                      <a:noFill/>
                    </a:lnB>
                  </a:tcPr>
                </a:tc>
              </a:tr>
              <a:tr h="768344">
                <a:tc>
                  <a:txBody>
                    <a:bodyPr/>
                    <a:lstStyle/>
                    <a:p>
                      <a:pPr>
                        <a:lnSpc>
                          <a:spcPct val="115000"/>
                        </a:lnSpc>
                        <a:spcAft>
                          <a:spcPts val="0"/>
                        </a:spcAft>
                      </a:pPr>
                      <a:r>
                        <a:rPr lang="pl-PL" sz="1100" b="1" dirty="0" err="1">
                          <a:latin typeface="Times New Roman"/>
                          <a:ea typeface="Times New Roman"/>
                          <a:cs typeface="Times New Roman"/>
                        </a:rPr>
                        <a:t>Type</a:t>
                      </a:r>
                      <a:r>
                        <a:rPr lang="pl-PL" sz="1100" b="1" dirty="0">
                          <a:latin typeface="Times New Roman"/>
                          <a:ea typeface="Times New Roman"/>
                          <a:cs typeface="Times New Roman"/>
                        </a:rPr>
                        <a:t> III</a:t>
                      </a:r>
                      <a:r>
                        <a:rPr lang="pl-PL" sz="1100" dirty="0">
                          <a:latin typeface="Times New Roman"/>
                          <a:ea typeface="Times New Roman"/>
                          <a:cs typeface="Times New Roman"/>
                        </a:rPr>
                        <a:t/>
                      </a:r>
                      <a:br>
                        <a:rPr lang="pl-PL" sz="1100" dirty="0">
                          <a:latin typeface="Times New Roman"/>
                          <a:ea typeface="Times New Roman"/>
                          <a:cs typeface="Times New Roman"/>
                        </a:rPr>
                      </a:br>
                      <a:r>
                        <a:rPr lang="pl-PL" sz="1100" dirty="0">
                          <a:latin typeface="Times New Roman"/>
                          <a:ea typeface="Times New Roman"/>
                          <a:cs typeface="Times New Roman"/>
                        </a:rPr>
                        <a:t>(Pociski karabinowe)</a:t>
                      </a:r>
                      <a:endParaRPr lang="pl-PL" sz="1100" dirty="0">
                        <a:latin typeface="Calibri"/>
                        <a:ea typeface="Calibri"/>
                        <a:cs typeface="Times New Roman"/>
                      </a:endParaRPr>
                    </a:p>
                  </a:txBody>
                  <a:tcPr marL="3635" marR="3635" marT="3635" marB="3635" anchor="ctr">
                    <a:lnL>
                      <a:noFill/>
                    </a:lnL>
                    <a:lnR>
                      <a:noFill/>
                    </a:lnR>
                    <a:lnT>
                      <a:noFill/>
                    </a:lnT>
                    <a:lnB>
                      <a:noFill/>
                    </a:lnB>
                  </a:tcPr>
                </a:tc>
                <a:tc>
                  <a:txBody>
                    <a:bodyPr/>
                    <a:lstStyle/>
                    <a:p>
                      <a:pPr>
                        <a:lnSpc>
                          <a:spcPct val="115000"/>
                        </a:lnSpc>
                        <a:spcAft>
                          <a:spcPts val="0"/>
                        </a:spcAft>
                      </a:pPr>
                      <a:r>
                        <a:rPr lang="pl-PL" sz="1100">
                          <a:latin typeface="Times New Roman"/>
                          <a:ea typeface="Times New Roman"/>
                          <a:cs typeface="Times New Roman"/>
                        </a:rPr>
                        <a:t>Ten rodzaj pancerza chroni przed ostrołukowymi pociskami 7.62 mm Full Metal Jacketed (FMJ) z nabojów 7.62x51 mm NATO, będący odpowiednikiem 308 Winchester (masa 9.6 g, prędkość 847 m/s) i pociskami o mniejszej prędkości np z nabojów 7.62 × 39 mm wystrzelonymi z AK i podobych. Opancerzenie tego typu chroni również przed tymi pociskami co typ I, IIA, II i IIIA.</a:t>
                      </a:r>
                      <a:endParaRPr lang="pl-PL" sz="1100">
                        <a:latin typeface="Calibri"/>
                        <a:ea typeface="Calibri"/>
                        <a:cs typeface="Times New Roman"/>
                      </a:endParaRPr>
                    </a:p>
                  </a:txBody>
                  <a:tcPr marL="3635" marR="3635" marT="3635" marB="3635" anchor="ctr">
                    <a:lnL>
                      <a:noFill/>
                    </a:lnL>
                    <a:lnR>
                      <a:noFill/>
                    </a:lnR>
                    <a:lnT>
                      <a:noFill/>
                    </a:lnT>
                    <a:lnB>
                      <a:noFill/>
                    </a:lnB>
                  </a:tcPr>
                </a:tc>
              </a:tr>
              <a:tr h="852864">
                <a:tc>
                  <a:txBody>
                    <a:bodyPr/>
                    <a:lstStyle/>
                    <a:p>
                      <a:pPr>
                        <a:lnSpc>
                          <a:spcPct val="115000"/>
                        </a:lnSpc>
                        <a:spcAft>
                          <a:spcPts val="0"/>
                        </a:spcAft>
                      </a:pPr>
                      <a:r>
                        <a:rPr lang="pl-PL" sz="1100" b="1" dirty="0" err="1">
                          <a:latin typeface="Times New Roman"/>
                          <a:ea typeface="Times New Roman"/>
                          <a:cs typeface="Times New Roman"/>
                        </a:rPr>
                        <a:t>Type</a:t>
                      </a:r>
                      <a:r>
                        <a:rPr lang="pl-PL" sz="1100" b="1" dirty="0">
                          <a:latin typeface="Times New Roman"/>
                          <a:ea typeface="Times New Roman"/>
                          <a:cs typeface="Times New Roman"/>
                        </a:rPr>
                        <a:t> IV</a:t>
                      </a:r>
                      <a:r>
                        <a:rPr lang="pl-PL" sz="1100" dirty="0">
                          <a:latin typeface="Times New Roman"/>
                          <a:ea typeface="Times New Roman"/>
                          <a:cs typeface="Times New Roman"/>
                        </a:rPr>
                        <a:t/>
                      </a:r>
                      <a:br>
                        <a:rPr lang="pl-PL" sz="1100" dirty="0">
                          <a:latin typeface="Times New Roman"/>
                          <a:ea typeface="Times New Roman"/>
                          <a:cs typeface="Times New Roman"/>
                        </a:rPr>
                      </a:br>
                      <a:r>
                        <a:rPr lang="pl-PL" sz="1100" dirty="0">
                          <a:latin typeface="Times New Roman"/>
                          <a:ea typeface="Times New Roman"/>
                          <a:cs typeface="Times New Roman"/>
                        </a:rPr>
                        <a:t>(Przeciwpancerne pociski karabinowe)</a:t>
                      </a:r>
                      <a:endParaRPr lang="pl-PL" sz="1100" dirty="0">
                        <a:latin typeface="Calibri"/>
                        <a:ea typeface="Calibri"/>
                        <a:cs typeface="Times New Roman"/>
                      </a:endParaRPr>
                    </a:p>
                  </a:txBody>
                  <a:tcPr marL="3635" marR="3635" marT="3635" marB="3635" anchor="ctr">
                    <a:lnL>
                      <a:noFill/>
                    </a:lnL>
                    <a:lnR>
                      <a:noFill/>
                    </a:lnR>
                    <a:lnT>
                      <a:noFill/>
                    </a:lnT>
                    <a:lnB>
                      <a:noFill/>
                    </a:lnB>
                  </a:tcPr>
                </a:tc>
                <a:tc>
                  <a:txBody>
                    <a:bodyPr/>
                    <a:lstStyle/>
                    <a:p>
                      <a:pPr>
                        <a:lnSpc>
                          <a:spcPct val="115000"/>
                        </a:lnSpc>
                        <a:spcAft>
                          <a:spcPts val="0"/>
                        </a:spcAft>
                      </a:pPr>
                      <a:r>
                        <a:rPr lang="pl-PL" sz="1100" dirty="0">
                          <a:latin typeface="Times New Roman"/>
                          <a:ea typeface="Times New Roman"/>
                          <a:cs typeface="Times New Roman"/>
                        </a:rPr>
                        <a:t>Ten rodzaj pancerza chroni przed przeciwpancernymi pociskami 7.62 mm </a:t>
                      </a:r>
                      <a:r>
                        <a:rPr lang="pl-PL" sz="1100" dirty="0" err="1">
                          <a:latin typeface="Times New Roman"/>
                          <a:ea typeface="Times New Roman"/>
                          <a:cs typeface="Times New Roman"/>
                        </a:rPr>
                        <a:t>Full</a:t>
                      </a:r>
                      <a:r>
                        <a:rPr lang="pl-PL" sz="1100" dirty="0">
                          <a:latin typeface="Times New Roman"/>
                          <a:ea typeface="Times New Roman"/>
                          <a:cs typeface="Times New Roman"/>
                        </a:rPr>
                        <a:t> Metal </a:t>
                      </a:r>
                      <a:r>
                        <a:rPr lang="pl-PL" sz="1100" dirty="0" err="1">
                          <a:latin typeface="Times New Roman"/>
                          <a:ea typeface="Times New Roman"/>
                          <a:cs typeface="Times New Roman"/>
                        </a:rPr>
                        <a:t>Jacketed</a:t>
                      </a:r>
                      <a:r>
                        <a:rPr lang="pl-PL" sz="1100" dirty="0">
                          <a:latin typeface="Times New Roman"/>
                          <a:ea typeface="Times New Roman"/>
                          <a:cs typeface="Times New Roman"/>
                        </a:rPr>
                        <a:t> (FMJ) z nabojów 7.62x51 mm NATO, będący odpowiednikiem 308 Winchester (masa 10.8 g, prędkość 878 m/s) i pociskami o mniejszej prędkości </a:t>
                      </a:r>
                      <a:r>
                        <a:rPr lang="pl-PL" sz="1100" dirty="0" err="1">
                          <a:latin typeface="Times New Roman"/>
                          <a:ea typeface="Times New Roman"/>
                          <a:cs typeface="Times New Roman"/>
                        </a:rPr>
                        <a:t>np</a:t>
                      </a:r>
                      <a:r>
                        <a:rPr lang="pl-PL" sz="1100" dirty="0">
                          <a:latin typeface="Times New Roman"/>
                          <a:ea typeface="Times New Roman"/>
                          <a:cs typeface="Times New Roman"/>
                        </a:rPr>
                        <a:t> z nabojów 7.62 × 39 mm wystrzelonymi z AK i </a:t>
                      </a:r>
                      <a:r>
                        <a:rPr lang="pl-PL" sz="1100" dirty="0" err="1">
                          <a:latin typeface="Times New Roman"/>
                          <a:ea typeface="Times New Roman"/>
                          <a:cs typeface="Times New Roman"/>
                        </a:rPr>
                        <a:t>podobych</a:t>
                      </a:r>
                      <a:r>
                        <a:rPr lang="pl-PL" sz="1100" dirty="0">
                          <a:latin typeface="Times New Roman"/>
                          <a:ea typeface="Times New Roman"/>
                          <a:cs typeface="Times New Roman"/>
                        </a:rPr>
                        <a:t>. Opancerzenie tego typu chroni również przynajmniej przed pojedynczym strzałem pociskami, przed którymi chronią pancerze typ I, IIA, II, </a:t>
                      </a:r>
                      <a:endParaRPr lang="pl-PL" sz="1100" dirty="0">
                        <a:latin typeface="Calibri"/>
                        <a:ea typeface="Calibri"/>
                        <a:cs typeface="Times New Roman"/>
                      </a:endParaRPr>
                    </a:p>
                  </a:txBody>
                  <a:tcPr marL="3635" marR="3635" marT="3635" marB="3635" anchor="ctr">
                    <a:lnL>
                      <a:noFill/>
                    </a:lnL>
                    <a:lnR>
                      <a:noFill/>
                    </a:lnR>
                    <a:lnT>
                      <a:noFill/>
                    </a:lnT>
                    <a:lnB>
                      <a:noFill/>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124744"/>
            <a:ext cx="8229600" cy="4971256"/>
          </a:xfrm>
        </p:spPr>
        <p:txBody>
          <a:bodyPr/>
          <a:lstStyle/>
          <a:p>
            <a:pPr algn="ctr">
              <a:buNone/>
            </a:pPr>
            <a:r>
              <a:rPr lang="pl-PL" dirty="0" smtClean="0"/>
              <a:t>HISTORIA</a:t>
            </a:r>
          </a:p>
          <a:p>
            <a:pPr algn="ctr">
              <a:buNone/>
            </a:pPr>
            <a:r>
              <a:rPr lang="pl-PL" sz="2000" dirty="0" smtClean="0"/>
              <a:t>W obu kamizelkach energia pocisku była pochłaniana w kolejnych warstwach tkaniny, z której uszyta była sama kamizelka. Publicznie wykonywane testy wykazały, że tkanina Szczepanika jest odporna na kule zdolne przebić grube sosnowe deski i blachę żelazną, oraz na ostrze sztyletu</a:t>
            </a:r>
            <a:endParaRPr lang="pl-PL" sz="2000" dirty="0"/>
          </a:p>
        </p:txBody>
      </p:sp>
      <p:sp>
        <p:nvSpPr>
          <p:cNvPr id="3" name="Tytuł 2"/>
          <p:cNvSpPr>
            <a:spLocks noGrp="1"/>
          </p:cNvSpPr>
          <p:nvPr>
            <p:ph type="title"/>
          </p:nvPr>
        </p:nvSpPr>
        <p:spPr>
          <a:xfrm>
            <a:off x="457200" y="152400"/>
            <a:ext cx="8229600" cy="828328"/>
          </a:xfrm>
        </p:spPr>
        <p:txBody>
          <a:bodyPr>
            <a:normAutofit/>
          </a:bodyPr>
          <a:lstStyle/>
          <a:p>
            <a:r>
              <a:rPr lang="pl-PL" sz="2400" dirty="0" smtClean="0"/>
              <a:t>KAMIZELKA KULOODPORNA</a:t>
            </a:r>
            <a:endParaRPr lang="pl-PL" sz="2400" dirty="0"/>
          </a:p>
        </p:txBody>
      </p:sp>
      <p:pic>
        <p:nvPicPr>
          <p:cNvPr id="4" name="Obraz 3" descr="https://upload.wikimedia.org/wikipedia/commons/0/0a/Basisweste.gif"/>
          <p:cNvPicPr/>
          <p:nvPr/>
        </p:nvPicPr>
        <p:blipFill>
          <a:blip r:embed="rId2" cstate="print"/>
          <a:srcRect/>
          <a:stretch>
            <a:fillRect/>
          </a:stretch>
        </p:blipFill>
        <p:spPr bwMode="auto">
          <a:xfrm>
            <a:off x="755576" y="3284984"/>
            <a:ext cx="4824536" cy="3324398"/>
          </a:xfrm>
          <a:prstGeom prst="rect">
            <a:avLst/>
          </a:prstGeom>
          <a:noFill/>
          <a:ln w="9525">
            <a:noFill/>
            <a:miter lim="800000"/>
            <a:headEnd/>
            <a:tailEnd/>
          </a:ln>
        </p:spPr>
      </p:pic>
      <p:sp>
        <p:nvSpPr>
          <p:cNvPr id="5" name="Prostokąt 4"/>
          <p:cNvSpPr/>
          <p:nvPr/>
        </p:nvSpPr>
        <p:spPr>
          <a:xfrm>
            <a:off x="5796136" y="5589240"/>
            <a:ext cx="2880320" cy="523220"/>
          </a:xfrm>
          <a:prstGeom prst="rect">
            <a:avLst/>
          </a:prstGeom>
        </p:spPr>
        <p:txBody>
          <a:bodyPr wrap="square">
            <a:spAutoFit/>
          </a:bodyPr>
          <a:lstStyle/>
          <a:p>
            <a:r>
              <a:rPr lang="pl-PL" sz="1400" dirty="0" smtClean="0"/>
              <a:t>Niemiecka policyjna kamizelka kuloodporna wykonana z </a:t>
            </a:r>
            <a:r>
              <a:rPr lang="pl-PL" sz="1400" dirty="0" err="1" smtClean="0"/>
              <a:t>kevlaru</a:t>
            </a:r>
            <a:endParaRPr lang="pl-PL" sz="1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268760"/>
            <a:ext cx="8229600" cy="4827240"/>
          </a:xfrm>
        </p:spPr>
        <p:txBody>
          <a:bodyPr>
            <a:normAutofit/>
          </a:bodyPr>
          <a:lstStyle/>
          <a:p>
            <a:pPr algn="ctr">
              <a:buNone/>
            </a:pPr>
            <a:r>
              <a:rPr lang="pl-PL" sz="2000" dirty="0" smtClean="0"/>
              <a:t>Okazało się, że rozpięta na parawanie tkanina, wzmocniona warstwą cienkiej blachy, zatrzymywała nie tylko kule z rewolweru kaliber 8 mm, ale nawet z karabinu </a:t>
            </a:r>
            <a:r>
              <a:rPr lang="pl-PL" sz="2000" dirty="0" err="1" smtClean="0"/>
              <a:t>Mannlicher</a:t>
            </a:r>
            <a:r>
              <a:rPr lang="pl-PL" sz="2000" dirty="0" smtClean="0"/>
              <a:t>, które przestrzeliwały na wylot stalową blachę o grubości 12 milimetrów z odległości 100 m. Jan Szczepanik stał się znany na całym świecie w 1902, gdy kareta wyłożona tkaniną kuloodporną jego pomysłu uchroniła przed bombą i wielce prawdopodobną śmiercią króla Hiszpanii Alfonsa XIII. </a:t>
            </a:r>
            <a:endParaRPr lang="pl-PL" sz="2000" dirty="0"/>
          </a:p>
        </p:txBody>
      </p:sp>
      <p:sp>
        <p:nvSpPr>
          <p:cNvPr id="3" name="Tytuł 2"/>
          <p:cNvSpPr>
            <a:spLocks noGrp="1"/>
          </p:cNvSpPr>
          <p:nvPr>
            <p:ph type="title"/>
          </p:nvPr>
        </p:nvSpPr>
        <p:spPr>
          <a:xfrm>
            <a:off x="457200" y="152400"/>
            <a:ext cx="8229600" cy="828328"/>
          </a:xfrm>
        </p:spPr>
        <p:txBody>
          <a:bodyPr>
            <a:normAutofit/>
          </a:bodyPr>
          <a:lstStyle/>
          <a:p>
            <a:r>
              <a:rPr lang="pl-PL" sz="2400" dirty="0" smtClean="0"/>
              <a:t>KAMIZELKA KULOODPORNA</a:t>
            </a:r>
            <a:endParaRPr lang="pl-PL" sz="2400" dirty="0"/>
          </a:p>
        </p:txBody>
      </p:sp>
      <p:pic>
        <p:nvPicPr>
          <p:cNvPr id="4" name="Obraz 3" descr="https://upload.wikimedia.org/wikipedia/commons/f/fd/Polizei.jpg"/>
          <p:cNvPicPr/>
          <p:nvPr/>
        </p:nvPicPr>
        <p:blipFill>
          <a:blip r:embed="rId2" cstate="print"/>
          <a:srcRect/>
          <a:stretch>
            <a:fillRect/>
          </a:stretch>
        </p:blipFill>
        <p:spPr bwMode="auto">
          <a:xfrm>
            <a:off x="899592" y="3501008"/>
            <a:ext cx="3600400" cy="2808312"/>
          </a:xfrm>
          <a:prstGeom prst="rect">
            <a:avLst/>
          </a:prstGeom>
          <a:noFill/>
          <a:ln w="9525">
            <a:noFill/>
            <a:miter lim="800000"/>
            <a:headEnd/>
            <a:tailEnd/>
          </a:ln>
        </p:spPr>
      </p:pic>
      <p:sp>
        <p:nvSpPr>
          <p:cNvPr id="5" name="Prostokąt 4"/>
          <p:cNvSpPr/>
          <p:nvPr/>
        </p:nvSpPr>
        <p:spPr>
          <a:xfrm>
            <a:off x="4572000" y="5373216"/>
            <a:ext cx="4248472" cy="738664"/>
          </a:xfrm>
          <a:prstGeom prst="rect">
            <a:avLst/>
          </a:prstGeom>
        </p:spPr>
        <p:txBody>
          <a:bodyPr wrap="square">
            <a:spAutoFit/>
          </a:bodyPr>
          <a:lstStyle/>
          <a:p>
            <a:r>
              <a:rPr lang="pl-PL" sz="1400" dirty="0" smtClean="0"/>
              <a:t>Niemieccy policjanci ubrani w wierzchnie kamizelki kuloodporne i uzbrojeni w pistolety maszynowe typu MP5</a:t>
            </a:r>
            <a:endParaRPr lang="pl-PL" sz="1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pPr algn="ctr">
              <a:buNone/>
            </a:pPr>
            <a:r>
              <a:rPr lang="pl-PL" sz="2000" dirty="0" smtClean="0"/>
              <a:t>Pomysł Szczepanika, po latach, został jednak zapomniany, ponieważ </a:t>
            </a:r>
          </a:p>
          <a:p>
            <a:pPr algn="ctr">
              <a:buNone/>
            </a:pPr>
            <a:r>
              <a:rPr lang="pl-PL" sz="2000" dirty="0" smtClean="0"/>
              <a:t>pojawiły się nowe rodzaje pocisków, przed którymi kamizelka ta nie </a:t>
            </a:r>
          </a:p>
          <a:p>
            <a:pPr algn="ctr">
              <a:buNone/>
            </a:pPr>
            <a:r>
              <a:rPr lang="pl-PL" sz="2000" dirty="0" smtClean="0"/>
              <a:t>mogła chronić. Jan Szczepanik użył jedwabiu, który ma ograniczoną </a:t>
            </a:r>
          </a:p>
          <a:p>
            <a:pPr algn="ctr">
              <a:buNone/>
            </a:pPr>
            <a:r>
              <a:rPr lang="pl-PL" sz="2000" dirty="0" smtClean="0"/>
              <a:t>wytrzymałość − nie istniały wtedy włókna o większej wytrzymałości.</a:t>
            </a:r>
            <a:endParaRPr lang="pl-PL" sz="2000" dirty="0"/>
          </a:p>
        </p:txBody>
      </p:sp>
      <p:sp>
        <p:nvSpPr>
          <p:cNvPr id="3" name="Tytuł 2"/>
          <p:cNvSpPr>
            <a:spLocks noGrp="1"/>
          </p:cNvSpPr>
          <p:nvPr>
            <p:ph type="title"/>
          </p:nvPr>
        </p:nvSpPr>
        <p:spPr>
          <a:xfrm>
            <a:off x="457200" y="152400"/>
            <a:ext cx="8229600" cy="756320"/>
          </a:xfrm>
        </p:spPr>
        <p:txBody>
          <a:bodyPr>
            <a:normAutofit/>
          </a:bodyPr>
          <a:lstStyle/>
          <a:p>
            <a:r>
              <a:rPr lang="pl-PL" sz="2400" dirty="0" smtClean="0"/>
              <a:t>KAMIZELKA KULOODPORNA</a:t>
            </a:r>
            <a:endParaRPr lang="pl-PL" sz="2400" dirty="0"/>
          </a:p>
        </p:txBody>
      </p:sp>
      <p:pic>
        <p:nvPicPr>
          <p:cNvPr id="5" name="Obraz 4" descr="http://nf.pl/media/images/articles/13254_banner_700x330.jpg"/>
          <p:cNvPicPr/>
          <p:nvPr/>
        </p:nvPicPr>
        <p:blipFill>
          <a:blip r:embed="rId2" cstate="print"/>
          <a:srcRect/>
          <a:stretch>
            <a:fillRect/>
          </a:stretch>
        </p:blipFill>
        <p:spPr bwMode="auto">
          <a:xfrm>
            <a:off x="1331640" y="3212976"/>
            <a:ext cx="6645910" cy="3137554"/>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57200" y="152400"/>
            <a:ext cx="8229600" cy="828328"/>
          </a:xfrm>
        </p:spPr>
        <p:txBody>
          <a:bodyPr>
            <a:normAutofit/>
          </a:bodyPr>
          <a:lstStyle/>
          <a:p>
            <a:r>
              <a:rPr lang="pl-PL" sz="2400" dirty="0" smtClean="0"/>
              <a:t>KAMIZELKA KULOODPORNA</a:t>
            </a:r>
            <a:endParaRPr lang="pl-PL" sz="2400" dirty="0"/>
          </a:p>
        </p:txBody>
      </p:sp>
      <p:sp>
        <p:nvSpPr>
          <p:cNvPr id="6" name="Symbol zastępczy zawartości 5"/>
          <p:cNvSpPr>
            <a:spLocks noGrp="1"/>
          </p:cNvSpPr>
          <p:nvPr>
            <p:ph idx="1"/>
          </p:nvPr>
        </p:nvSpPr>
        <p:spPr/>
        <p:txBody>
          <a:bodyPr/>
          <a:lstStyle/>
          <a:p>
            <a:pPr algn="ctr">
              <a:buNone/>
            </a:pPr>
            <a:r>
              <a:rPr lang="pl-PL" dirty="0" smtClean="0"/>
              <a:t>WSPOMNIENIA</a:t>
            </a:r>
            <a:endParaRPr lang="pl-PL" dirty="0"/>
          </a:p>
        </p:txBody>
      </p:sp>
      <p:pic>
        <p:nvPicPr>
          <p:cNvPr id="7" name="Obraz 6" descr="Podobny obraz"/>
          <p:cNvPicPr/>
          <p:nvPr/>
        </p:nvPicPr>
        <p:blipFill>
          <a:blip r:embed="rId2" cstate="print"/>
          <a:srcRect/>
          <a:stretch>
            <a:fillRect/>
          </a:stretch>
        </p:blipFill>
        <p:spPr bwMode="auto">
          <a:xfrm>
            <a:off x="971600" y="1988840"/>
            <a:ext cx="3528392" cy="4464496"/>
          </a:xfrm>
          <a:prstGeom prst="rect">
            <a:avLst/>
          </a:prstGeom>
          <a:noFill/>
          <a:ln w="9525">
            <a:noFill/>
            <a:miter lim="800000"/>
            <a:headEnd/>
            <a:tailEnd/>
          </a:ln>
        </p:spPr>
      </p:pic>
      <p:sp>
        <p:nvSpPr>
          <p:cNvPr id="8" name="Prostokąt 7"/>
          <p:cNvSpPr/>
          <p:nvPr/>
        </p:nvSpPr>
        <p:spPr>
          <a:xfrm>
            <a:off x="4572000" y="5589240"/>
            <a:ext cx="4572000" cy="830997"/>
          </a:xfrm>
          <a:prstGeom prst="rect">
            <a:avLst/>
          </a:prstGeom>
        </p:spPr>
        <p:txBody>
          <a:bodyPr>
            <a:spAutoFit/>
          </a:bodyPr>
          <a:lstStyle/>
          <a:p>
            <a:r>
              <a:rPr lang="pl-PL" sz="1600" dirty="0" smtClean="0"/>
              <a:t>PRASA POLONIJNA WOBEC OSIĄGNIĘĆ WYNALAZCZYCH RODAKÓW W STANACH ZJEDNOCZONYCH AMERYKI</a:t>
            </a:r>
            <a:endParaRPr lang="pl-PL" sz="16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196752"/>
            <a:ext cx="8229600" cy="4899248"/>
          </a:xfrm>
        </p:spPr>
        <p:txBody>
          <a:bodyPr>
            <a:normAutofit/>
          </a:bodyPr>
          <a:lstStyle/>
          <a:p>
            <a:pPr algn="ctr">
              <a:buNone/>
            </a:pPr>
            <a:r>
              <a:rPr lang="pl-PL" sz="2000" dirty="0" smtClean="0"/>
              <a:t>PŁYNNA KAMINELKA KULOODPORNA</a:t>
            </a:r>
          </a:p>
          <a:p>
            <a:pPr algn="ctr">
              <a:buNone/>
            </a:pPr>
            <a:endParaRPr lang="pl-PL" sz="2000" dirty="0" smtClean="0"/>
          </a:p>
          <a:p>
            <a:pPr algn="ctr">
              <a:buNone/>
            </a:pPr>
            <a:r>
              <a:rPr lang="pl-PL" sz="2000" dirty="0" smtClean="0"/>
              <a:t>Kamizelka opracowana przez polskich naukowców zatrzymuje pociski </a:t>
            </a:r>
          </a:p>
          <a:p>
            <a:pPr algn="ctr">
              <a:buNone/>
            </a:pPr>
            <a:r>
              <a:rPr lang="pl-PL" sz="2000" dirty="0" smtClean="0"/>
              <a:t>lepiej niż wykonana z </a:t>
            </a:r>
            <a:r>
              <a:rPr lang="pl-PL" sz="2000" dirty="0" err="1" smtClean="0"/>
              <a:t>Kevlaru</a:t>
            </a:r>
            <a:r>
              <a:rPr lang="pl-PL" sz="2000" dirty="0" smtClean="0"/>
              <a:t> (najpopularniejszego materiału, z którego </a:t>
            </a:r>
          </a:p>
          <a:p>
            <a:pPr algn="ctr">
              <a:buNone/>
            </a:pPr>
            <a:r>
              <a:rPr lang="pl-PL" sz="2000" dirty="0" smtClean="0"/>
              <a:t>wykonuje się kamizelki kuloodporne), a przy tym dużo</a:t>
            </a:r>
          </a:p>
          <a:p>
            <a:pPr algn="ctr">
              <a:buNone/>
            </a:pPr>
            <a:r>
              <a:rPr lang="pl-PL" sz="2000" dirty="0" smtClean="0"/>
              <a:t> wygodniejsza   w noszeniu. Materiał, z którego jest wykonana jest płynny i lekki – twardnieje gdy trafia w niego pocisk.</a:t>
            </a:r>
            <a:endParaRPr lang="pl-PL" sz="2000" dirty="0"/>
          </a:p>
        </p:txBody>
      </p:sp>
      <p:sp>
        <p:nvSpPr>
          <p:cNvPr id="3" name="Tytuł 2"/>
          <p:cNvSpPr>
            <a:spLocks noGrp="1"/>
          </p:cNvSpPr>
          <p:nvPr>
            <p:ph type="title"/>
          </p:nvPr>
        </p:nvSpPr>
        <p:spPr>
          <a:xfrm>
            <a:off x="457200" y="152400"/>
            <a:ext cx="8229600" cy="756320"/>
          </a:xfrm>
        </p:spPr>
        <p:txBody>
          <a:bodyPr>
            <a:normAutofit/>
          </a:bodyPr>
          <a:lstStyle/>
          <a:p>
            <a:r>
              <a:rPr lang="pl-PL" sz="2400" dirty="0" smtClean="0"/>
              <a:t>KAMIZELKA KULOODPORNA</a:t>
            </a:r>
            <a:endParaRPr lang="pl-PL" sz="2400" dirty="0"/>
          </a:p>
        </p:txBody>
      </p:sp>
      <p:pic>
        <p:nvPicPr>
          <p:cNvPr id="4" name="Obraz 3" descr="http://i.wp.pl/a/f/jpeg/24941/rewolwer640.jpeg"/>
          <p:cNvPicPr/>
          <p:nvPr/>
        </p:nvPicPr>
        <p:blipFill>
          <a:blip r:embed="rId2" cstate="print"/>
          <a:srcRect/>
          <a:stretch>
            <a:fillRect/>
          </a:stretch>
        </p:blipFill>
        <p:spPr bwMode="auto">
          <a:xfrm>
            <a:off x="1763688" y="3933056"/>
            <a:ext cx="5760720" cy="2340293"/>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268760"/>
            <a:ext cx="8229600" cy="5400600"/>
          </a:xfrm>
        </p:spPr>
        <p:txBody>
          <a:bodyPr>
            <a:normAutofit fontScale="25000" lnSpcReduction="20000"/>
          </a:bodyPr>
          <a:lstStyle/>
          <a:p>
            <a:pPr algn="ctr">
              <a:buNone/>
            </a:pPr>
            <a:r>
              <a:rPr lang="pl-PL" sz="8000" dirty="0" smtClean="0"/>
              <a:t>Instytut Technologii Bezpieczeństwa </a:t>
            </a:r>
            <a:r>
              <a:rPr lang="pl-PL" sz="8000" dirty="0" err="1" smtClean="0"/>
              <a:t>Moratex</a:t>
            </a:r>
            <a:r>
              <a:rPr lang="pl-PL" sz="8000" dirty="0" smtClean="0"/>
              <a:t>, mieszczący się w Łodzi, </a:t>
            </a:r>
          </a:p>
          <a:p>
            <a:pPr algn="ctr">
              <a:buNone/>
            </a:pPr>
            <a:r>
              <a:rPr lang="pl-PL" sz="8000" dirty="0" smtClean="0"/>
              <a:t>opracował kamizelkę kuloodporną, w której zastosowano płynne wkładki </a:t>
            </a:r>
          </a:p>
          <a:p>
            <a:pPr algn="ctr">
              <a:buNone/>
            </a:pPr>
            <a:r>
              <a:rPr lang="pl-PL" sz="8000" dirty="0" smtClean="0"/>
              <a:t>ze specjalnej cieczy twardniejącej pod wpływem uderzenia.</a:t>
            </a:r>
          </a:p>
          <a:p>
            <a:pPr algn="ctr">
              <a:buNone/>
            </a:pPr>
            <a:r>
              <a:rPr lang="pl-PL" sz="8000" dirty="0" smtClean="0"/>
              <a:t>Tradycyjna kamizelka kuloodporna ugina się do czterech centymetrów pod wpływem uderzenia kuli, co może spowodować poważne urazy, a nawet śmierć użytkownika. Kamizelka opracowana przez polskich naukowców zmniejsza ugięcie do 1 centymetra, co ma ogromne znaczenie dla bezpieczeństwa użytkownika.</a:t>
            </a:r>
          </a:p>
          <a:p>
            <a:pPr algn="ctr">
              <a:buNone/>
            </a:pPr>
            <a:endParaRPr lang="pl-PL" sz="2000" dirty="0" smtClean="0"/>
          </a:p>
          <a:p>
            <a:pPr algn="ctr">
              <a:buNone/>
            </a:pPr>
            <a:endParaRPr lang="pl-PL" sz="2000" dirty="0" smtClean="0"/>
          </a:p>
          <a:p>
            <a:pPr algn="ctr">
              <a:buNone/>
            </a:pPr>
            <a:endParaRPr lang="pl-PL" sz="2000" dirty="0" smtClean="0"/>
          </a:p>
          <a:p>
            <a:pPr algn="ctr">
              <a:buNone/>
            </a:pPr>
            <a:endParaRPr lang="pl-PL" sz="2000" dirty="0" smtClean="0"/>
          </a:p>
          <a:p>
            <a:pPr algn="ctr">
              <a:buNone/>
            </a:pPr>
            <a:endParaRPr lang="pl-PL" sz="2000" dirty="0" smtClean="0"/>
          </a:p>
          <a:p>
            <a:pPr algn="ctr">
              <a:buNone/>
            </a:pPr>
            <a:endParaRPr lang="pl-PL" sz="2000" dirty="0" smtClean="0"/>
          </a:p>
          <a:p>
            <a:pPr algn="ctr">
              <a:buNone/>
            </a:pPr>
            <a:endParaRPr lang="pl-PL" sz="2000" dirty="0" smtClean="0"/>
          </a:p>
          <a:p>
            <a:pPr algn="ctr">
              <a:buNone/>
            </a:pPr>
            <a:endParaRPr lang="pl-PL" sz="2000" dirty="0" smtClean="0"/>
          </a:p>
          <a:p>
            <a:pPr algn="ctr">
              <a:buNone/>
            </a:pPr>
            <a:endParaRPr lang="pl-PL" sz="2000" dirty="0" smtClean="0"/>
          </a:p>
          <a:p>
            <a:pPr algn="ctr">
              <a:buNone/>
            </a:pPr>
            <a:endParaRPr lang="pl-PL" sz="2000" dirty="0" smtClean="0"/>
          </a:p>
          <a:p>
            <a:pPr algn="ctr">
              <a:buNone/>
            </a:pPr>
            <a:endParaRPr lang="pl-PL" sz="2000" dirty="0" smtClean="0"/>
          </a:p>
          <a:p>
            <a:pPr algn="ctr">
              <a:buNone/>
            </a:pPr>
            <a:endParaRPr lang="pl-PL" sz="2000" dirty="0" smtClean="0"/>
          </a:p>
          <a:p>
            <a:pPr algn="ctr">
              <a:buNone/>
            </a:pPr>
            <a:endParaRPr lang="pl-PL" sz="2000" dirty="0" smtClean="0"/>
          </a:p>
          <a:p>
            <a:pPr algn="ctr">
              <a:buNone/>
            </a:pPr>
            <a:endParaRPr lang="pl-PL" sz="2000" dirty="0" smtClean="0"/>
          </a:p>
          <a:p>
            <a:pPr algn="ctr">
              <a:buNone/>
            </a:pPr>
            <a:r>
              <a:rPr lang="pl-PL" sz="2000" dirty="0" smtClean="0"/>
              <a:t>          </a:t>
            </a:r>
          </a:p>
        </p:txBody>
      </p:sp>
      <p:sp>
        <p:nvSpPr>
          <p:cNvPr id="3" name="Tytuł 2"/>
          <p:cNvSpPr>
            <a:spLocks noGrp="1"/>
          </p:cNvSpPr>
          <p:nvPr>
            <p:ph type="title"/>
          </p:nvPr>
        </p:nvSpPr>
        <p:spPr>
          <a:xfrm>
            <a:off x="457200" y="152400"/>
            <a:ext cx="8229600" cy="828328"/>
          </a:xfrm>
        </p:spPr>
        <p:txBody>
          <a:bodyPr>
            <a:normAutofit/>
          </a:bodyPr>
          <a:lstStyle/>
          <a:p>
            <a:r>
              <a:rPr lang="pl-PL" sz="2400" dirty="0" smtClean="0"/>
              <a:t>KAMIZELKA KULOODPORNA</a:t>
            </a:r>
            <a:endParaRPr lang="pl-PL" sz="2400" dirty="0"/>
          </a:p>
        </p:txBody>
      </p:sp>
      <p:pic>
        <p:nvPicPr>
          <p:cNvPr id="6146" name="Picture 2" descr="http://s.tvp.pl/images2/0/a/0/uid_0a0d4b03b821eef30685b2683230f9471425926777315_width_736_play_0_pos_0_gs_0_height_414.jpg"/>
          <p:cNvPicPr>
            <a:picLocks noChangeAspect="1" noChangeArrowheads="1"/>
          </p:cNvPicPr>
          <p:nvPr/>
        </p:nvPicPr>
        <p:blipFill>
          <a:blip r:embed="rId2" cstate="print"/>
          <a:srcRect/>
          <a:stretch>
            <a:fillRect/>
          </a:stretch>
        </p:blipFill>
        <p:spPr bwMode="auto">
          <a:xfrm>
            <a:off x="1331640" y="3789040"/>
            <a:ext cx="4752528" cy="2728724"/>
          </a:xfrm>
          <a:prstGeom prst="rect">
            <a:avLst/>
          </a:prstGeom>
          <a:noFill/>
        </p:spPr>
      </p:pic>
      <p:sp>
        <p:nvSpPr>
          <p:cNvPr id="6" name="Prostokąt 5"/>
          <p:cNvSpPr/>
          <p:nvPr/>
        </p:nvSpPr>
        <p:spPr>
          <a:xfrm>
            <a:off x="6444208" y="6021288"/>
            <a:ext cx="1872208" cy="369332"/>
          </a:xfrm>
          <a:prstGeom prst="rect">
            <a:avLst/>
          </a:prstGeom>
        </p:spPr>
        <p:txBody>
          <a:bodyPr wrap="square">
            <a:spAutoFit/>
          </a:bodyPr>
          <a:lstStyle/>
          <a:p>
            <a:r>
              <a:rPr lang="pl-PL" dirty="0" err="1" smtClean="0"/>
              <a:t>Superciecz</a:t>
            </a:r>
            <a:endParaRPr lang="pl-PL"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124744"/>
            <a:ext cx="8229600" cy="5328592"/>
          </a:xfrm>
        </p:spPr>
        <p:txBody>
          <a:bodyPr/>
          <a:lstStyle/>
          <a:p>
            <a:pPr algn="ctr">
              <a:buNone/>
            </a:pPr>
            <a:r>
              <a:rPr lang="pl-PL" sz="2000" dirty="0" smtClean="0"/>
              <a:t>Dzięki właściwościom płynu (twardnieje duża część jego powierzchni) siła uderzenia rozkłada się na większą część kamizelki niż w przypadku </a:t>
            </a:r>
            <a:r>
              <a:rPr lang="pl-PL" sz="2000" dirty="0" err="1" smtClean="0"/>
              <a:t>kevlarowej</a:t>
            </a:r>
            <a:r>
              <a:rPr lang="pl-PL" sz="2000" dirty="0" smtClean="0"/>
              <a:t> - więc powoduje znacznie mniej dyskomfortu w momencie uderzenia. Wkładki wykonane są z tak zwanego "płynu nienewtonowskiego" - jest to taka ciecz, która zmienia swoje właściwości pod wpływem siły - przy nagłym uderzeniu jest praktycznie ciałem stałym. Pozwala to na przykład biegać po cieczy, ale gdy się zatrzymamy - toniemy. </a:t>
            </a:r>
          </a:p>
          <a:p>
            <a:pPr>
              <a:buNone/>
            </a:pPr>
            <a:endParaRPr lang="pl-PL" dirty="0"/>
          </a:p>
        </p:txBody>
      </p:sp>
      <p:sp>
        <p:nvSpPr>
          <p:cNvPr id="3" name="Tytuł 2"/>
          <p:cNvSpPr>
            <a:spLocks noGrp="1"/>
          </p:cNvSpPr>
          <p:nvPr>
            <p:ph type="title"/>
          </p:nvPr>
        </p:nvSpPr>
        <p:spPr>
          <a:xfrm>
            <a:off x="457200" y="152400"/>
            <a:ext cx="8229600" cy="756320"/>
          </a:xfrm>
        </p:spPr>
        <p:txBody>
          <a:bodyPr>
            <a:normAutofit/>
          </a:bodyPr>
          <a:lstStyle/>
          <a:p>
            <a:r>
              <a:rPr lang="pl-PL" sz="2400" dirty="0" smtClean="0"/>
              <a:t>KAMIZELKA KULOODPORNA</a:t>
            </a:r>
            <a:endParaRPr lang="pl-PL" sz="2400" dirty="0"/>
          </a:p>
        </p:txBody>
      </p:sp>
      <p:sp>
        <p:nvSpPr>
          <p:cNvPr id="7" name="Prostokąt 6"/>
          <p:cNvSpPr/>
          <p:nvPr/>
        </p:nvSpPr>
        <p:spPr>
          <a:xfrm>
            <a:off x="6228184" y="5733256"/>
            <a:ext cx="4176464" cy="307777"/>
          </a:xfrm>
          <a:prstGeom prst="rect">
            <a:avLst/>
          </a:prstGeom>
        </p:spPr>
        <p:txBody>
          <a:bodyPr wrap="square">
            <a:spAutoFit/>
          </a:bodyPr>
          <a:lstStyle/>
          <a:p>
            <a:r>
              <a:rPr lang="pl-PL" sz="1400" dirty="0" smtClean="0"/>
              <a:t>Ciecz ratująca ludzkie życie</a:t>
            </a:r>
            <a:endParaRPr lang="pl-PL" sz="1400" dirty="0"/>
          </a:p>
        </p:txBody>
      </p:sp>
      <p:pic>
        <p:nvPicPr>
          <p:cNvPr id="8" name="Obraz 7" descr="http://ocdn.eu/images/pulscms/YWU7MDMsMmU0LDAsMSwx/9980bb87cc74f53e5c060f3c99b95217.jpg"/>
          <p:cNvPicPr/>
          <p:nvPr/>
        </p:nvPicPr>
        <p:blipFill>
          <a:blip r:embed="rId2" cstate="print"/>
          <a:srcRect/>
          <a:stretch>
            <a:fillRect/>
          </a:stretch>
        </p:blipFill>
        <p:spPr bwMode="auto">
          <a:xfrm>
            <a:off x="467544" y="3717032"/>
            <a:ext cx="5616624" cy="274998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pPr algn="ctr">
              <a:buNone/>
            </a:pPr>
            <a:r>
              <a:rPr lang="pl-PL" sz="2000" dirty="0" smtClean="0"/>
              <a:t>Twórcy specjalnej cieczy, która błyskawicznie twardnieje pod wpływem </a:t>
            </a:r>
          </a:p>
          <a:p>
            <a:pPr algn="ctr">
              <a:buNone/>
            </a:pPr>
            <a:r>
              <a:rPr lang="pl-PL" sz="2000" dirty="0" smtClean="0"/>
              <a:t>uderzenia i może znaleźć zastosowanie m.in. w kamizelkach </a:t>
            </a:r>
          </a:p>
          <a:p>
            <a:pPr algn="ctr">
              <a:buNone/>
            </a:pPr>
            <a:r>
              <a:rPr lang="pl-PL" sz="2000" dirty="0" smtClean="0"/>
              <a:t>kuloodpornych, liczą, że w tym roku uda im się zakończyć proces </a:t>
            </a:r>
          </a:p>
          <a:p>
            <a:pPr algn="ctr">
              <a:buNone/>
            </a:pPr>
            <a:r>
              <a:rPr lang="pl-PL" sz="2000" dirty="0" smtClean="0"/>
              <a:t>komercjalizacji wynalazku. Polskim rozwiązaniem interesują się firmy                </a:t>
            </a:r>
          </a:p>
          <a:p>
            <a:pPr algn="ctr">
              <a:buNone/>
            </a:pPr>
            <a:r>
              <a:rPr lang="pl-PL" sz="2000" dirty="0" smtClean="0"/>
              <a:t>z całego świata.</a:t>
            </a:r>
            <a:endParaRPr lang="pl-PL" sz="2000" dirty="0"/>
          </a:p>
        </p:txBody>
      </p:sp>
      <p:sp>
        <p:nvSpPr>
          <p:cNvPr id="3" name="Tytuł 2"/>
          <p:cNvSpPr>
            <a:spLocks noGrp="1"/>
          </p:cNvSpPr>
          <p:nvPr>
            <p:ph type="title"/>
          </p:nvPr>
        </p:nvSpPr>
        <p:spPr>
          <a:xfrm>
            <a:off x="457200" y="152400"/>
            <a:ext cx="8229600" cy="828328"/>
          </a:xfrm>
        </p:spPr>
        <p:txBody>
          <a:bodyPr>
            <a:normAutofit/>
          </a:bodyPr>
          <a:lstStyle/>
          <a:p>
            <a:r>
              <a:rPr lang="pl-PL" sz="2400" dirty="0" smtClean="0"/>
              <a:t>KAMIZELKA KULOODPORNA</a:t>
            </a:r>
            <a:endParaRPr lang="pl-PL" sz="2400" dirty="0"/>
          </a:p>
        </p:txBody>
      </p:sp>
      <p:pic>
        <p:nvPicPr>
          <p:cNvPr id="4" name="Obraz 3" descr="Podobny obraz"/>
          <p:cNvPicPr/>
          <p:nvPr/>
        </p:nvPicPr>
        <p:blipFill>
          <a:blip r:embed="rId2" cstate="print"/>
          <a:srcRect/>
          <a:stretch>
            <a:fillRect/>
          </a:stretch>
        </p:blipFill>
        <p:spPr bwMode="auto">
          <a:xfrm>
            <a:off x="539552" y="3645024"/>
            <a:ext cx="3888432" cy="2592288"/>
          </a:xfrm>
          <a:prstGeom prst="rect">
            <a:avLst/>
          </a:prstGeom>
          <a:noFill/>
          <a:ln w="9525">
            <a:noFill/>
            <a:miter lim="800000"/>
            <a:headEnd/>
            <a:tailEnd/>
          </a:ln>
        </p:spPr>
      </p:pic>
      <p:sp>
        <p:nvSpPr>
          <p:cNvPr id="5" name="Prostokąt 4"/>
          <p:cNvSpPr/>
          <p:nvPr/>
        </p:nvSpPr>
        <p:spPr>
          <a:xfrm>
            <a:off x="4427984" y="5085184"/>
            <a:ext cx="4572000" cy="1169551"/>
          </a:xfrm>
          <a:prstGeom prst="rect">
            <a:avLst/>
          </a:prstGeom>
        </p:spPr>
        <p:txBody>
          <a:bodyPr>
            <a:spAutoFit/>
          </a:bodyPr>
          <a:lstStyle/>
          <a:p>
            <a:r>
              <a:rPr lang="pl-PL" sz="1400" dirty="0" smtClean="0"/>
              <a:t>Bloku plastyczny, na którym po lewej stronie widać ślad po kuli powstrzymanej przez tradycyjną kamizelkę kuloodporną, a po prawej ślad po uderzeniu w kamizelkę z użyciem wkładki </a:t>
            </a:r>
            <a:r>
              <a:rPr lang="pl-PL" sz="1400" dirty="0" err="1" smtClean="0"/>
              <a:t>antyugięciowej</a:t>
            </a:r>
            <a:r>
              <a:rPr lang="pl-PL" sz="1400" dirty="0" smtClean="0"/>
              <a:t> z zastosowaniem nowatorskiej cieczy</a:t>
            </a:r>
            <a:endParaRPr lang="pl-PL" sz="1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57200" y="152400"/>
            <a:ext cx="8229600" cy="828328"/>
          </a:xfrm>
        </p:spPr>
        <p:txBody>
          <a:bodyPr>
            <a:normAutofit/>
          </a:bodyPr>
          <a:lstStyle/>
          <a:p>
            <a:r>
              <a:rPr lang="pl-PL" sz="2400" dirty="0" smtClean="0"/>
              <a:t>KAMIZELKA KULOODPORNA</a:t>
            </a:r>
            <a:endParaRPr lang="pl-PL" sz="2400" dirty="0"/>
          </a:p>
        </p:txBody>
      </p:sp>
      <p:pic>
        <p:nvPicPr>
          <p:cNvPr id="4" name="Symbol zastępczy zawartości 3" descr="Kamizelka dzia&amp;lstrok;a na podobnej zasadzie, tylko &amp;zdot;e w rzeczywisto&amp;sacute;ci / matrix"/>
          <p:cNvPicPr>
            <a:picLocks noGrp="1"/>
          </p:cNvPicPr>
          <p:nvPr>
            <p:ph idx="1"/>
          </p:nvPr>
        </p:nvPicPr>
        <p:blipFill>
          <a:blip r:embed="rId2" cstate="print"/>
          <a:srcRect/>
          <a:stretch>
            <a:fillRect/>
          </a:stretch>
        </p:blipFill>
        <p:spPr bwMode="auto">
          <a:xfrm>
            <a:off x="1043608" y="1412776"/>
            <a:ext cx="6912768" cy="4248472"/>
          </a:xfrm>
          <a:prstGeom prst="rect">
            <a:avLst/>
          </a:prstGeom>
          <a:noFill/>
          <a:ln w="9525">
            <a:noFill/>
            <a:miter lim="800000"/>
            <a:headEnd/>
            <a:tailEnd/>
          </a:ln>
        </p:spPr>
      </p:pic>
      <p:sp>
        <p:nvSpPr>
          <p:cNvPr id="5" name="Prostokąt 4"/>
          <p:cNvSpPr/>
          <p:nvPr/>
        </p:nvSpPr>
        <p:spPr>
          <a:xfrm>
            <a:off x="1187624" y="5733256"/>
            <a:ext cx="6624736" cy="338554"/>
          </a:xfrm>
          <a:prstGeom prst="rect">
            <a:avLst/>
          </a:prstGeom>
        </p:spPr>
        <p:txBody>
          <a:bodyPr wrap="square">
            <a:spAutoFit/>
          </a:bodyPr>
          <a:lstStyle/>
          <a:p>
            <a:r>
              <a:rPr lang="pl-PL" sz="1600" dirty="0" smtClean="0"/>
              <a:t>Kamizelka działa na podobnej zasadzie, tylko że w rzeczywistości / </a:t>
            </a:r>
            <a:r>
              <a:rPr lang="pl-PL" sz="1600" dirty="0" err="1" smtClean="0"/>
              <a:t>matrix</a:t>
            </a:r>
            <a:endParaRPr lang="pl-PL"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57200" y="152400"/>
            <a:ext cx="8229600" cy="828328"/>
          </a:xfrm>
        </p:spPr>
        <p:txBody>
          <a:bodyPr>
            <a:normAutofit/>
          </a:bodyPr>
          <a:lstStyle/>
          <a:p>
            <a:r>
              <a:rPr lang="pl-PL" sz="2000" dirty="0" smtClean="0"/>
              <a:t>KAMIZELKA KULOODPORNA</a:t>
            </a:r>
            <a:endParaRPr lang="pl-PL" sz="2000" dirty="0"/>
          </a:p>
        </p:txBody>
      </p:sp>
      <p:pic>
        <p:nvPicPr>
          <p:cNvPr id="4" name="Symbol zastępczy zawartości 3" descr="https://bialczynski.files.wordpress.com/2011/08/jan-szczep-tawain-1904-londontimes-tif6.gif"/>
          <p:cNvPicPr>
            <a:picLocks noGrp="1"/>
          </p:cNvPicPr>
          <p:nvPr>
            <p:ph idx="1"/>
          </p:nvPr>
        </p:nvPicPr>
        <p:blipFill>
          <a:blip r:embed="rId2" cstate="print"/>
          <a:srcRect/>
          <a:stretch>
            <a:fillRect/>
          </a:stretch>
        </p:blipFill>
        <p:spPr bwMode="auto">
          <a:xfrm>
            <a:off x="2339752" y="1052736"/>
            <a:ext cx="4248472" cy="5184576"/>
          </a:xfrm>
          <a:prstGeom prst="rect">
            <a:avLst/>
          </a:prstGeom>
          <a:noFill/>
          <a:ln w="9525">
            <a:noFill/>
            <a:miter lim="800000"/>
            <a:headEnd/>
            <a:tailEnd/>
          </a:ln>
        </p:spPr>
      </p:pic>
      <p:sp>
        <p:nvSpPr>
          <p:cNvPr id="5" name="Prostokąt 4"/>
          <p:cNvSpPr/>
          <p:nvPr/>
        </p:nvSpPr>
        <p:spPr>
          <a:xfrm>
            <a:off x="1979712" y="6237312"/>
            <a:ext cx="6336704" cy="369332"/>
          </a:xfrm>
          <a:prstGeom prst="rect">
            <a:avLst/>
          </a:prstGeom>
        </p:spPr>
        <p:txBody>
          <a:bodyPr wrap="square">
            <a:spAutoFit/>
          </a:bodyPr>
          <a:lstStyle/>
          <a:p>
            <a:r>
              <a:rPr lang="pl-PL" dirty="0"/>
              <a:t>Mark Twain o Janie Szczepaniku Londyn – 1904</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a:buNone/>
            </a:pPr>
            <a:r>
              <a:rPr lang="pl-PL" dirty="0" smtClean="0"/>
              <a:t>BIBLIOGRAFIA</a:t>
            </a:r>
          </a:p>
          <a:p>
            <a:pPr>
              <a:buNone/>
            </a:pPr>
            <a:endParaRPr lang="pl-PL" dirty="0"/>
          </a:p>
        </p:txBody>
      </p:sp>
      <p:sp>
        <p:nvSpPr>
          <p:cNvPr id="3" name="Tytuł 2"/>
          <p:cNvSpPr>
            <a:spLocks noGrp="1"/>
          </p:cNvSpPr>
          <p:nvPr>
            <p:ph type="title"/>
          </p:nvPr>
        </p:nvSpPr>
        <p:spPr>
          <a:xfrm>
            <a:off x="457200" y="152400"/>
            <a:ext cx="8229600" cy="900336"/>
          </a:xfrm>
        </p:spPr>
        <p:txBody>
          <a:bodyPr>
            <a:normAutofit/>
          </a:bodyPr>
          <a:lstStyle/>
          <a:p>
            <a:r>
              <a:rPr lang="pl-PL" sz="2400" dirty="0" smtClean="0"/>
              <a:t>KAMIZELKA KULOODPORNA</a:t>
            </a:r>
            <a:endParaRPr lang="pl-PL" sz="2400" dirty="0"/>
          </a:p>
        </p:txBody>
      </p:sp>
      <p:sp>
        <p:nvSpPr>
          <p:cNvPr id="4" name="Prostokąt 3"/>
          <p:cNvSpPr/>
          <p:nvPr/>
        </p:nvSpPr>
        <p:spPr>
          <a:xfrm>
            <a:off x="467544" y="2204864"/>
            <a:ext cx="6030416" cy="369332"/>
          </a:xfrm>
          <a:prstGeom prst="rect">
            <a:avLst/>
          </a:prstGeom>
        </p:spPr>
        <p:txBody>
          <a:bodyPr wrap="square">
            <a:spAutoFit/>
          </a:bodyPr>
          <a:lstStyle/>
          <a:p>
            <a:r>
              <a:rPr lang="pl-PL" dirty="0" smtClean="0"/>
              <a:t>https://pl.wikipedia.org/wiki/Kamizelka_kuloodporna</a:t>
            </a:r>
            <a:endParaRPr lang="pl-PL" dirty="0"/>
          </a:p>
        </p:txBody>
      </p:sp>
      <p:sp>
        <p:nvSpPr>
          <p:cNvPr id="5" name="Prostokąt 4"/>
          <p:cNvSpPr/>
          <p:nvPr/>
        </p:nvSpPr>
        <p:spPr>
          <a:xfrm>
            <a:off x="683568" y="4365104"/>
            <a:ext cx="8064896" cy="369332"/>
          </a:xfrm>
          <a:prstGeom prst="rect">
            <a:avLst/>
          </a:prstGeom>
        </p:spPr>
        <p:txBody>
          <a:bodyPr wrap="square">
            <a:spAutoFit/>
          </a:bodyPr>
          <a:lstStyle/>
          <a:p>
            <a:r>
              <a:rPr lang="pl-PL" dirty="0" smtClean="0"/>
              <a:t>http://gadzetomania.pl/21485,powstala-plynna-kamizelkakuloodporna</a:t>
            </a:r>
            <a:endParaRPr lang="pl-PL" dirty="0"/>
          </a:p>
        </p:txBody>
      </p:sp>
      <p:sp>
        <p:nvSpPr>
          <p:cNvPr id="6" name="Prostokąt 5"/>
          <p:cNvSpPr/>
          <p:nvPr/>
        </p:nvSpPr>
        <p:spPr>
          <a:xfrm>
            <a:off x="611560" y="3429000"/>
            <a:ext cx="7920880" cy="646331"/>
          </a:xfrm>
          <a:prstGeom prst="rect">
            <a:avLst/>
          </a:prstGeom>
        </p:spPr>
        <p:txBody>
          <a:bodyPr wrap="square">
            <a:spAutoFit/>
          </a:bodyPr>
          <a:lstStyle/>
          <a:p>
            <a:r>
              <a:rPr lang="pl-PL" dirty="0" smtClean="0"/>
              <a:t>http://odkrywcy.pl/kat,111394,title,Plynna-kamizelka-kuloodporna,wid,12470558,wiadomosc.html?smg4sticaid=616b43</a:t>
            </a:r>
            <a:endParaRPr lang="pl-PL" dirty="0"/>
          </a:p>
        </p:txBody>
      </p:sp>
      <p:sp>
        <p:nvSpPr>
          <p:cNvPr id="7" name="Prostokąt 6"/>
          <p:cNvSpPr/>
          <p:nvPr/>
        </p:nvSpPr>
        <p:spPr>
          <a:xfrm>
            <a:off x="539552" y="2636912"/>
            <a:ext cx="7776864" cy="646331"/>
          </a:xfrm>
          <a:prstGeom prst="rect">
            <a:avLst/>
          </a:prstGeom>
        </p:spPr>
        <p:txBody>
          <a:bodyPr wrap="square">
            <a:spAutoFit/>
          </a:bodyPr>
          <a:lstStyle/>
          <a:p>
            <a:r>
              <a:rPr lang="pl-PL" dirty="0" smtClean="0"/>
              <a:t>http://tvn24bis.pl/z-kraju,74/swiatowe-firmy-zainteresowane-polska-ciecza-do-kamizelek-kuloodpornych,521536.html</a:t>
            </a:r>
            <a:endParaRPr lang="pl-PL"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algn="ctr">
              <a:buNone/>
            </a:pPr>
            <a:endParaRPr lang="pl-PL" dirty="0" smtClean="0"/>
          </a:p>
          <a:p>
            <a:pPr algn="ctr">
              <a:buNone/>
            </a:pPr>
            <a:endParaRPr lang="pl-PL" dirty="0" smtClean="0"/>
          </a:p>
          <a:p>
            <a:pPr algn="ctr">
              <a:buNone/>
            </a:pPr>
            <a:endParaRPr lang="pl-PL" dirty="0" smtClean="0"/>
          </a:p>
          <a:p>
            <a:pPr algn="ctr">
              <a:buNone/>
            </a:pPr>
            <a:r>
              <a:rPr lang="pl-PL" dirty="0" smtClean="0"/>
              <a:t>DZIĘKUJĘ ZA UWAGĘ</a:t>
            </a:r>
          </a:p>
          <a:p>
            <a:pPr algn="ctr">
              <a:buNone/>
            </a:pPr>
            <a:endParaRPr lang="pl-PL" dirty="0" smtClean="0"/>
          </a:p>
          <a:p>
            <a:pPr algn="ctr">
              <a:buNone/>
            </a:pPr>
            <a:endParaRPr lang="pl-PL" dirty="0"/>
          </a:p>
        </p:txBody>
      </p:sp>
      <p:sp>
        <p:nvSpPr>
          <p:cNvPr id="3" name="Tytuł 2"/>
          <p:cNvSpPr>
            <a:spLocks noGrp="1"/>
          </p:cNvSpPr>
          <p:nvPr>
            <p:ph type="title"/>
          </p:nvPr>
        </p:nvSpPr>
        <p:spPr>
          <a:xfrm>
            <a:off x="457200" y="152400"/>
            <a:ext cx="8229600" cy="756320"/>
          </a:xfrm>
        </p:spPr>
        <p:txBody>
          <a:bodyPr>
            <a:normAutofit/>
          </a:bodyPr>
          <a:lstStyle/>
          <a:p>
            <a:r>
              <a:rPr lang="pl-PL" sz="2400" dirty="0" smtClean="0"/>
              <a:t>KAMIZELKA KULOODPORNA</a:t>
            </a:r>
            <a:endParaRPr lang="pl-PL" sz="2400" dirty="0"/>
          </a:p>
        </p:txBody>
      </p:sp>
      <p:sp>
        <p:nvSpPr>
          <p:cNvPr id="4" name="Prostokąt 3"/>
          <p:cNvSpPr/>
          <p:nvPr/>
        </p:nvSpPr>
        <p:spPr>
          <a:xfrm>
            <a:off x="5796136" y="4437112"/>
            <a:ext cx="2088232" cy="923330"/>
          </a:xfrm>
          <a:prstGeom prst="rect">
            <a:avLst/>
          </a:prstGeom>
        </p:spPr>
        <p:txBody>
          <a:bodyPr wrap="square">
            <a:spAutoFit/>
          </a:bodyPr>
          <a:lstStyle/>
          <a:p>
            <a:r>
              <a:rPr lang="pl-PL" dirty="0" smtClean="0"/>
              <a:t>Opracował:</a:t>
            </a:r>
          </a:p>
          <a:p>
            <a:r>
              <a:rPr lang="pl-PL" dirty="0" smtClean="0"/>
              <a:t>Maciej </a:t>
            </a:r>
            <a:r>
              <a:rPr lang="pl-PL" dirty="0" smtClean="0"/>
              <a:t>Musiał </a:t>
            </a:r>
          </a:p>
          <a:p>
            <a:r>
              <a:rPr lang="pl-PL" smtClean="0"/>
              <a:t>Klasa IV TH</a:t>
            </a:r>
            <a:r>
              <a:rPr lang="pl-PL" smtClean="0"/>
              <a:t> </a:t>
            </a:r>
            <a:endParaRPr lang="pl-P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124744"/>
            <a:ext cx="8229600" cy="4971256"/>
          </a:xfrm>
        </p:spPr>
        <p:txBody>
          <a:bodyPr/>
          <a:lstStyle/>
          <a:p>
            <a:pPr algn="ctr">
              <a:buNone/>
            </a:pPr>
            <a:endParaRPr lang="pl-PL" dirty="0" smtClean="0"/>
          </a:p>
          <a:p>
            <a:pPr algn="ctr">
              <a:buNone/>
            </a:pPr>
            <a:r>
              <a:rPr lang="pl-PL" sz="2000" dirty="0" smtClean="0"/>
              <a:t>Pomimo tego, że w dziedzinie techniki był samoukiem, jest autorem </a:t>
            </a:r>
          </a:p>
          <a:p>
            <a:pPr algn="ctr">
              <a:buNone/>
            </a:pPr>
            <a:r>
              <a:rPr lang="pl-PL" sz="2000" dirty="0" smtClean="0"/>
              <a:t>ponad 50 wynalazków i kilkuset opatentowanych pomysłów technicznych </a:t>
            </a:r>
          </a:p>
          <a:p>
            <a:pPr algn="ctr">
              <a:buNone/>
            </a:pPr>
            <a:r>
              <a:rPr lang="pl-PL" sz="2000" dirty="0" smtClean="0"/>
              <a:t>z dziedziny fotografii barwnej, tkactwa czy telewizji.</a:t>
            </a:r>
          </a:p>
          <a:p>
            <a:pPr algn="ctr">
              <a:buNone/>
            </a:pPr>
            <a:endParaRPr lang="pl-PL" dirty="0"/>
          </a:p>
        </p:txBody>
      </p:sp>
      <p:sp>
        <p:nvSpPr>
          <p:cNvPr id="3" name="Tytuł 2"/>
          <p:cNvSpPr>
            <a:spLocks noGrp="1"/>
          </p:cNvSpPr>
          <p:nvPr>
            <p:ph type="title"/>
          </p:nvPr>
        </p:nvSpPr>
        <p:spPr>
          <a:xfrm>
            <a:off x="457200" y="152400"/>
            <a:ext cx="8229600" cy="828328"/>
          </a:xfrm>
        </p:spPr>
        <p:txBody>
          <a:bodyPr>
            <a:normAutofit/>
          </a:bodyPr>
          <a:lstStyle/>
          <a:p>
            <a:r>
              <a:rPr lang="pl-PL" sz="2000" dirty="0" smtClean="0"/>
              <a:t>KAMIZELKA KULOODPORNA</a:t>
            </a:r>
            <a:endParaRPr lang="pl-PL" sz="2000" dirty="0"/>
          </a:p>
        </p:txBody>
      </p:sp>
      <p:pic>
        <p:nvPicPr>
          <p:cNvPr id="4" name="Obraz 3" descr="http://www.s-can.pl/foto_produkty/prod25.jpg"/>
          <p:cNvPicPr/>
          <p:nvPr/>
        </p:nvPicPr>
        <p:blipFill>
          <a:blip r:embed="rId2" cstate="print"/>
          <a:srcRect/>
          <a:stretch>
            <a:fillRect/>
          </a:stretch>
        </p:blipFill>
        <p:spPr bwMode="auto">
          <a:xfrm>
            <a:off x="3131840" y="2852936"/>
            <a:ext cx="2952328" cy="374441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524000"/>
            <a:ext cx="8229600" cy="5001344"/>
          </a:xfrm>
        </p:spPr>
        <p:txBody>
          <a:bodyPr/>
          <a:lstStyle/>
          <a:p>
            <a:pPr algn="ctr">
              <a:buNone/>
            </a:pPr>
            <a:r>
              <a:rPr lang="pl-PL" dirty="0" smtClean="0"/>
              <a:t>ŻYCIORYS</a:t>
            </a:r>
          </a:p>
          <a:p>
            <a:pPr algn="just">
              <a:buNone/>
            </a:pPr>
            <a:r>
              <a:rPr lang="pl-PL" sz="2000" dirty="0" smtClean="0"/>
              <a:t>Nieślubny syn Marianny, córki rolników ze Zręcina k. Krosna (ur. 1841). </a:t>
            </a:r>
          </a:p>
          <a:p>
            <a:pPr algn="just">
              <a:buNone/>
            </a:pPr>
            <a:r>
              <a:rPr lang="pl-PL" sz="2000" dirty="0" smtClean="0"/>
              <a:t>Do 1875 r. wychowywany przez matkę, a po jej zamążpójściu za Ludwika </a:t>
            </a:r>
          </a:p>
          <a:p>
            <a:pPr algn="just">
              <a:buNone/>
            </a:pPr>
            <a:r>
              <a:rPr lang="pl-PL" sz="2000" dirty="0" smtClean="0"/>
              <a:t>Panka, wychowywał się u wujostwa Salomei i Wawrzyńca </a:t>
            </a:r>
            <a:r>
              <a:rPr lang="pl-PL" sz="2000" dirty="0" err="1" smtClean="0"/>
              <a:t>Gradowiczów</a:t>
            </a:r>
            <a:r>
              <a:rPr lang="pl-PL" sz="2000" dirty="0" smtClean="0"/>
              <a:t>     </a:t>
            </a:r>
          </a:p>
          <a:p>
            <a:pPr algn="just">
              <a:buNone/>
            </a:pPr>
            <a:r>
              <a:rPr lang="pl-PL" sz="2000" dirty="0" smtClean="0"/>
              <a:t>w Krośnie. W mieście uczęszczał do pojezuickiej szkoły ludowej w latach </a:t>
            </a:r>
          </a:p>
          <a:p>
            <a:pPr algn="just">
              <a:buNone/>
            </a:pPr>
            <a:r>
              <a:rPr lang="pl-PL" sz="2000" dirty="0" smtClean="0"/>
              <a:t>1878-1885. </a:t>
            </a:r>
          </a:p>
          <a:p>
            <a:pPr algn="just">
              <a:buNone/>
            </a:pPr>
            <a:endParaRPr lang="pl-PL" sz="2000" dirty="0" smtClean="0"/>
          </a:p>
          <a:p>
            <a:pPr algn="just">
              <a:buNone/>
            </a:pPr>
            <a:endParaRPr lang="pl-PL" sz="2000" dirty="0" smtClean="0"/>
          </a:p>
          <a:p>
            <a:pPr algn="just">
              <a:buNone/>
            </a:pPr>
            <a:endParaRPr lang="pl-PL" sz="2000" dirty="0" smtClean="0"/>
          </a:p>
          <a:p>
            <a:pPr algn="just">
              <a:buNone/>
            </a:pPr>
            <a:endParaRPr lang="pl-PL" sz="2000" dirty="0" smtClean="0"/>
          </a:p>
          <a:p>
            <a:pPr algn="just">
              <a:buNone/>
            </a:pPr>
            <a:r>
              <a:rPr lang="pl-PL" sz="1600" dirty="0" smtClean="0"/>
              <a:t>                                                                                                          Herb zakonu</a:t>
            </a:r>
          </a:p>
          <a:p>
            <a:pPr algn="just">
              <a:buNone/>
            </a:pPr>
            <a:endParaRPr lang="pl-PL" sz="2000" dirty="0" smtClean="0"/>
          </a:p>
          <a:p>
            <a:pPr algn="just">
              <a:buNone/>
            </a:pPr>
            <a:endParaRPr lang="pl-PL" sz="2000" dirty="0" smtClean="0"/>
          </a:p>
          <a:p>
            <a:pPr algn="just">
              <a:buNone/>
            </a:pPr>
            <a:endParaRPr lang="pl-PL" sz="2000" dirty="0" smtClean="0"/>
          </a:p>
          <a:p>
            <a:pPr algn="just">
              <a:buNone/>
            </a:pPr>
            <a:endParaRPr lang="pl-PL" sz="2000" dirty="0" smtClean="0"/>
          </a:p>
          <a:p>
            <a:pPr algn="just">
              <a:buNone/>
            </a:pPr>
            <a:endParaRPr lang="pl-PL" sz="2000" dirty="0" smtClean="0"/>
          </a:p>
          <a:p>
            <a:pPr algn="just">
              <a:buNone/>
            </a:pPr>
            <a:endParaRPr lang="pl-PL" sz="2000" dirty="0" smtClean="0"/>
          </a:p>
          <a:p>
            <a:pPr algn="just">
              <a:buNone/>
            </a:pPr>
            <a:endParaRPr lang="pl-PL" sz="2000" dirty="0" smtClean="0"/>
          </a:p>
        </p:txBody>
      </p:sp>
      <p:sp>
        <p:nvSpPr>
          <p:cNvPr id="3" name="Tytuł 2"/>
          <p:cNvSpPr>
            <a:spLocks noGrp="1"/>
          </p:cNvSpPr>
          <p:nvPr>
            <p:ph type="title"/>
          </p:nvPr>
        </p:nvSpPr>
        <p:spPr>
          <a:xfrm>
            <a:off x="457200" y="152400"/>
            <a:ext cx="8229600" cy="828328"/>
          </a:xfrm>
        </p:spPr>
        <p:txBody>
          <a:bodyPr>
            <a:normAutofit/>
          </a:bodyPr>
          <a:lstStyle/>
          <a:p>
            <a:r>
              <a:rPr lang="pl-PL" sz="2000" dirty="0" smtClean="0"/>
              <a:t>KAMIZELKA KULOODPORNA</a:t>
            </a:r>
            <a:endParaRPr lang="pl-PL" sz="2000" dirty="0"/>
          </a:p>
        </p:txBody>
      </p:sp>
      <p:pic>
        <p:nvPicPr>
          <p:cNvPr id="5" name="Obraz 4" descr="Herb zakonu"/>
          <p:cNvPicPr/>
          <p:nvPr/>
        </p:nvPicPr>
        <p:blipFill>
          <a:blip r:embed="rId2" cstate="print"/>
          <a:srcRect/>
          <a:stretch>
            <a:fillRect/>
          </a:stretch>
        </p:blipFill>
        <p:spPr bwMode="auto">
          <a:xfrm>
            <a:off x="1763688" y="3573016"/>
            <a:ext cx="3891707" cy="302433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196752"/>
            <a:ext cx="8229600" cy="4899248"/>
          </a:xfrm>
        </p:spPr>
        <p:txBody>
          <a:bodyPr>
            <a:normAutofit/>
          </a:bodyPr>
          <a:lstStyle/>
          <a:p>
            <a:pPr algn="ctr">
              <a:buNone/>
            </a:pPr>
            <a:r>
              <a:rPr lang="pl-PL" dirty="0" smtClean="0"/>
              <a:t>ŻYCIORYS</a:t>
            </a:r>
          </a:p>
          <a:p>
            <a:pPr algn="ctr">
              <a:buNone/>
            </a:pPr>
            <a:r>
              <a:rPr lang="pl-PL" sz="2000" dirty="0" smtClean="0"/>
              <a:t>Jan Szczepanik ukończył szkołę podstawową w Krośnie, </a:t>
            </a:r>
            <a:br>
              <a:rPr lang="pl-PL" sz="2000" dirty="0" smtClean="0"/>
            </a:br>
            <a:r>
              <a:rPr lang="pl-PL" sz="2000" dirty="0" smtClean="0"/>
              <a:t> później uczył się w Jasielskim Gimnazjum Klasycznym. Jednak musiał </a:t>
            </a:r>
            <a:br>
              <a:rPr lang="pl-PL" sz="2000" dirty="0" smtClean="0"/>
            </a:br>
            <a:r>
              <a:rPr lang="pl-PL" sz="2000" dirty="0" smtClean="0"/>
              <a:t> opuścić go ze względu na trudności w przedmiotach klasycznych, "utknął" w czwartej klasie. Naukę kontynuował w seminarium nauczycielskim  w Krakowie. Również nauczyciel od przyrody był mu niechętny, gdyż zadania z fizyki rozwiązywał szybciej od niego. </a:t>
            </a:r>
          </a:p>
        </p:txBody>
      </p:sp>
      <p:sp>
        <p:nvSpPr>
          <p:cNvPr id="3" name="Tytuł 2"/>
          <p:cNvSpPr>
            <a:spLocks noGrp="1"/>
          </p:cNvSpPr>
          <p:nvPr>
            <p:ph type="title"/>
          </p:nvPr>
        </p:nvSpPr>
        <p:spPr>
          <a:xfrm>
            <a:off x="457200" y="152400"/>
            <a:ext cx="8229600" cy="756320"/>
          </a:xfrm>
        </p:spPr>
        <p:txBody>
          <a:bodyPr>
            <a:normAutofit/>
          </a:bodyPr>
          <a:lstStyle/>
          <a:p>
            <a:r>
              <a:rPr lang="pl-PL" sz="2000" dirty="0" smtClean="0"/>
              <a:t>KAMIZELKA KULOODPORNA</a:t>
            </a:r>
            <a:endParaRPr lang="pl-PL" sz="2000" dirty="0"/>
          </a:p>
        </p:txBody>
      </p:sp>
      <p:pic>
        <p:nvPicPr>
          <p:cNvPr id="4" name="Obraz 3" descr="http://www.strony.toya.net.pl/%7Ezse/patron/fot1.jpg"/>
          <p:cNvPicPr/>
          <p:nvPr/>
        </p:nvPicPr>
        <p:blipFill>
          <a:blip r:embed="rId2" cstate="print"/>
          <a:srcRect/>
          <a:stretch>
            <a:fillRect/>
          </a:stretch>
        </p:blipFill>
        <p:spPr bwMode="auto">
          <a:xfrm>
            <a:off x="1619672" y="3645024"/>
            <a:ext cx="2038350" cy="2914650"/>
          </a:xfrm>
          <a:prstGeom prst="rect">
            <a:avLst/>
          </a:prstGeom>
          <a:noFill/>
          <a:ln w="9525">
            <a:noFill/>
            <a:miter lim="800000"/>
            <a:headEnd/>
            <a:tailEnd/>
          </a:ln>
        </p:spPr>
      </p:pic>
      <p:sp>
        <p:nvSpPr>
          <p:cNvPr id="7169" name="Rectangle 1"/>
          <p:cNvSpPr>
            <a:spLocks noChangeArrowheads="1"/>
          </p:cNvSpPr>
          <p:nvPr/>
        </p:nvSpPr>
        <p:spPr bwMode="auto">
          <a:xfrm>
            <a:off x="3851920" y="5679340"/>
            <a:ext cx="489654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Wcześnie osieroconym Janem zajęła się ciotka, Salomea Gradowiczowa. </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algn="ctr">
              <a:buNone/>
            </a:pPr>
            <a:r>
              <a:rPr lang="pl-PL" sz="2000" dirty="0" smtClean="0"/>
              <a:t>Maturę zdał 9 czerwca 1892 r. Do 1896 r. pracował jako nauczyciel                      </a:t>
            </a:r>
          </a:p>
          <a:p>
            <a:pPr algn="ctr">
              <a:buNone/>
            </a:pPr>
            <a:r>
              <a:rPr lang="pl-PL" sz="2000" dirty="0" smtClean="0"/>
              <a:t>w </a:t>
            </a:r>
            <a:r>
              <a:rPr lang="pl-PL" sz="2000" dirty="0" err="1" smtClean="0"/>
              <a:t>podkrośnieńskich</a:t>
            </a:r>
            <a:r>
              <a:rPr lang="pl-PL" sz="2000" dirty="0" smtClean="0"/>
              <a:t> wsiach – najpierw w Potoku, następnie w Korczynie        </a:t>
            </a:r>
          </a:p>
          <a:p>
            <a:pPr algn="ctr">
              <a:buNone/>
            </a:pPr>
            <a:r>
              <a:rPr lang="pl-PL" sz="2000" dirty="0" smtClean="0"/>
              <a:t>i Lubatówce oraz w podkrakowskiej </a:t>
            </a:r>
            <a:r>
              <a:rPr lang="pl-PL" sz="2000" dirty="0" err="1" smtClean="0"/>
              <a:t>Luboczy</a:t>
            </a:r>
            <a:r>
              <a:rPr lang="pl-PL" sz="2000" dirty="0" smtClean="0"/>
              <a:t>.</a:t>
            </a:r>
          </a:p>
          <a:p>
            <a:endParaRPr lang="pl-PL" dirty="0"/>
          </a:p>
        </p:txBody>
      </p:sp>
      <p:sp>
        <p:nvSpPr>
          <p:cNvPr id="3" name="Tytuł 2"/>
          <p:cNvSpPr>
            <a:spLocks noGrp="1"/>
          </p:cNvSpPr>
          <p:nvPr>
            <p:ph type="title"/>
          </p:nvPr>
        </p:nvSpPr>
        <p:spPr>
          <a:xfrm>
            <a:off x="457200" y="152400"/>
            <a:ext cx="8229600" cy="756320"/>
          </a:xfrm>
        </p:spPr>
        <p:txBody>
          <a:bodyPr>
            <a:normAutofit/>
          </a:bodyPr>
          <a:lstStyle/>
          <a:p>
            <a:r>
              <a:rPr lang="pl-PL" sz="2400" dirty="0" smtClean="0"/>
              <a:t>KAMIZELKA KULOODPORNA</a:t>
            </a:r>
            <a:endParaRPr lang="pl-PL" sz="2400" dirty="0"/>
          </a:p>
        </p:txBody>
      </p:sp>
      <p:pic>
        <p:nvPicPr>
          <p:cNvPr id="4" name="Obraz 3" descr="http://ocdn.eu/images/pulscms/ODI7MDQsMTY1LDAsOWRlLDU4ZDswNiwzMTQsMWJjOzBjLDE0MGIxY2ZlN2YwYWM1MmVkYzAxMGQ3MDk3OGU4NGJlLDEsMSw2LDA_/025da1b4f6202e5d03e195dcaab962c1.jpg"/>
          <p:cNvPicPr/>
          <p:nvPr/>
        </p:nvPicPr>
        <p:blipFill>
          <a:blip r:embed="rId2" cstate="print"/>
          <a:srcRect/>
          <a:stretch>
            <a:fillRect/>
          </a:stretch>
        </p:blipFill>
        <p:spPr bwMode="auto">
          <a:xfrm>
            <a:off x="1547664" y="3068960"/>
            <a:ext cx="5760720" cy="3245888"/>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260</TotalTime>
  <Words>2679</Words>
  <Application>Microsoft Office PowerPoint</Application>
  <PresentationFormat>Pokaz na ekranie (4:3)</PresentationFormat>
  <Paragraphs>303</Paragraphs>
  <Slides>51</Slides>
  <Notes>0</Notes>
  <HiddenSlides>0</HiddenSlides>
  <MMClips>0</MMClips>
  <ScaleCrop>false</ScaleCrop>
  <HeadingPairs>
    <vt:vector size="4" baseType="variant">
      <vt:variant>
        <vt:lpstr>Motyw</vt:lpstr>
      </vt:variant>
      <vt:variant>
        <vt:i4>1</vt:i4>
      </vt:variant>
      <vt:variant>
        <vt:lpstr>Tytuły slajdów</vt:lpstr>
      </vt:variant>
      <vt:variant>
        <vt:i4>51</vt:i4>
      </vt:variant>
    </vt:vector>
  </HeadingPairs>
  <TitlesOfParts>
    <vt:vector size="52" baseType="lpstr">
      <vt:lpstr>Papier</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lpstr>KAMIZELKA KULOODPORNA</vt:lpstr>
    </vt:vector>
  </TitlesOfParts>
  <Company>Acer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KAMIZELKA KULOODPORNA</dc:title>
  <dc:creator>User</dc:creator>
  <cp:lastModifiedBy>Edyta</cp:lastModifiedBy>
  <cp:revision>126</cp:revision>
  <dcterms:created xsi:type="dcterms:W3CDTF">2016-03-22T20:47:46Z</dcterms:created>
  <dcterms:modified xsi:type="dcterms:W3CDTF">2016-10-03T11:10:13Z</dcterms:modified>
</cp:coreProperties>
</file>