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2"/>
    <p:sldMasterId id="2147483692" r:id="rId3"/>
    <p:sldMasterId id="2147483704" r:id="rId4"/>
  </p:sldMasterIdLst>
  <p:notesMasterIdLst>
    <p:notesMasterId r:id="rId109"/>
  </p:notesMasterIdLst>
  <p:handoutMasterIdLst>
    <p:handoutMasterId r:id="rId110"/>
  </p:handoutMasterIdLst>
  <p:sldIdLst>
    <p:sldId id="281" r:id="rId5"/>
    <p:sldId id="282" r:id="rId6"/>
    <p:sldId id="283" r:id="rId7"/>
    <p:sldId id="284" r:id="rId8"/>
    <p:sldId id="368" r:id="rId9"/>
    <p:sldId id="371" r:id="rId10"/>
    <p:sldId id="373" r:id="rId11"/>
    <p:sldId id="286" r:id="rId12"/>
    <p:sldId id="447" r:id="rId13"/>
    <p:sldId id="448" r:id="rId14"/>
    <p:sldId id="449" r:id="rId15"/>
    <p:sldId id="450" r:id="rId16"/>
    <p:sldId id="451" r:id="rId17"/>
    <p:sldId id="452" r:id="rId18"/>
    <p:sldId id="453" r:id="rId19"/>
    <p:sldId id="454" r:id="rId20"/>
    <p:sldId id="455" r:id="rId21"/>
    <p:sldId id="456" r:id="rId22"/>
    <p:sldId id="457" r:id="rId23"/>
    <p:sldId id="458" r:id="rId24"/>
    <p:sldId id="383" r:id="rId25"/>
    <p:sldId id="385" r:id="rId26"/>
    <p:sldId id="384" r:id="rId27"/>
    <p:sldId id="390" r:id="rId28"/>
    <p:sldId id="432" r:id="rId29"/>
    <p:sldId id="459" r:id="rId30"/>
    <p:sldId id="460" r:id="rId31"/>
    <p:sldId id="461" r:id="rId32"/>
    <p:sldId id="462" r:id="rId33"/>
    <p:sldId id="463" r:id="rId34"/>
    <p:sldId id="464" r:id="rId35"/>
    <p:sldId id="465" r:id="rId36"/>
    <p:sldId id="466" r:id="rId37"/>
    <p:sldId id="467" r:id="rId38"/>
    <p:sldId id="468" r:id="rId39"/>
    <p:sldId id="469" r:id="rId40"/>
    <p:sldId id="470" r:id="rId41"/>
    <p:sldId id="471" r:id="rId42"/>
    <p:sldId id="472" r:id="rId43"/>
    <p:sldId id="473" r:id="rId44"/>
    <p:sldId id="474" r:id="rId45"/>
    <p:sldId id="475" r:id="rId46"/>
    <p:sldId id="476" r:id="rId47"/>
    <p:sldId id="477" r:id="rId48"/>
    <p:sldId id="478" r:id="rId49"/>
    <p:sldId id="479" r:id="rId50"/>
    <p:sldId id="480" r:id="rId51"/>
    <p:sldId id="481" r:id="rId52"/>
    <p:sldId id="482" r:id="rId53"/>
    <p:sldId id="483" r:id="rId54"/>
    <p:sldId id="484" r:id="rId55"/>
    <p:sldId id="485" r:id="rId56"/>
    <p:sldId id="486" r:id="rId57"/>
    <p:sldId id="489" r:id="rId58"/>
    <p:sldId id="490" r:id="rId59"/>
    <p:sldId id="491" r:id="rId60"/>
    <p:sldId id="492" r:id="rId61"/>
    <p:sldId id="493" r:id="rId62"/>
    <p:sldId id="494" r:id="rId63"/>
    <p:sldId id="495" r:id="rId64"/>
    <p:sldId id="496" r:id="rId65"/>
    <p:sldId id="497" r:id="rId66"/>
    <p:sldId id="498" r:id="rId67"/>
    <p:sldId id="499" r:id="rId68"/>
    <p:sldId id="500" r:id="rId69"/>
    <p:sldId id="501" r:id="rId70"/>
    <p:sldId id="502" r:id="rId71"/>
    <p:sldId id="503" r:id="rId72"/>
    <p:sldId id="504" r:id="rId73"/>
    <p:sldId id="505" r:id="rId74"/>
    <p:sldId id="506" r:id="rId75"/>
    <p:sldId id="507" r:id="rId76"/>
    <p:sldId id="508" r:id="rId77"/>
    <p:sldId id="509" r:id="rId78"/>
    <p:sldId id="510" r:id="rId79"/>
    <p:sldId id="511" r:id="rId80"/>
    <p:sldId id="512" r:id="rId81"/>
    <p:sldId id="513" r:id="rId82"/>
    <p:sldId id="514" r:id="rId83"/>
    <p:sldId id="515" r:id="rId84"/>
    <p:sldId id="516" r:id="rId85"/>
    <p:sldId id="517" r:id="rId86"/>
    <p:sldId id="518" r:id="rId87"/>
    <p:sldId id="519" r:id="rId88"/>
    <p:sldId id="520" r:id="rId89"/>
    <p:sldId id="521" r:id="rId90"/>
    <p:sldId id="522" r:id="rId91"/>
    <p:sldId id="524" r:id="rId92"/>
    <p:sldId id="525" r:id="rId93"/>
    <p:sldId id="526" r:id="rId94"/>
    <p:sldId id="527" r:id="rId95"/>
    <p:sldId id="528" r:id="rId96"/>
    <p:sldId id="529" r:id="rId97"/>
    <p:sldId id="530" r:id="rId98"/>
    <p:sldId id="531" r:id="rId99"/>
    <p:sldId id="532" r:id="rId100"/>
    <p:sldId id="533" r:id="rId101"/>
    <p:sldId id="534" r:id="rId102"/>
    <p:sldId id="535" r:id="rId103"/>
    <p:sldId id="536" r:id="rId104"/>
    <p:sldId id="537" r:id="rId105"/>
    <p:sldId id="538" r:id="rId106"/>
    <p:sldId id="539" r:id="rId107"/>
    <p:sldId id="540" r:id="rId10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B041"/>
    <a:srgbClr val="954E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7" autoAdjust="0"/>
    <p:restoredTop sz="94713" autoAdjust="0"/>
  </p:normalViewPr>
  <p:slideViewPr>
    <p:cSldViewPr showGuides="1">
      <p:cViewPr varScale="1">
        <p:scale>
          <a:sx n="110" d="100"/>
          <a:sy n="110" d="100"/>
        </p:scale>
        <p:origin x="414" y="10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100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696"/>
    </p:cViewPr>
  </p:sorterViewPr>
  <p:notesViewPr>
    <p:cSldViewPr>
      <p:cViewPr varScale="1">
        <p:scale>
          <a:sx n="82" d="100"/>
          <a:sy n="82" d="100"/>
        </p:scale>
        <p:origin x="1308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viewProps" Target="viewProps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theme" Target="theme/theme1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handoutMaster" Target="handoutMasters/handoutMaster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2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2016\egzaminy\matura\sprawozdanie\M_wykresy_201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2016\egzaminy\matura\sprawozdanie\M_wykresy_20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rappe\Pulpit\2016\!Matura\!sprawozdanie\M_wykresy_201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rappe\Pulpit\2016\!Matura\!sprawozdanie\M_wykresy_2016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rappe\Pulpit\2016\!Matura\!sprawozdanie\M_wykresy_2016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rappe\Pulpit\2016\!Matura\!sprawozdanie\M_wykresy_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'Maj_licz_zdających''16'!$B$10:$B$11</c:f>
              <c:strCache>
                <c:ptCount val="2"/>
                <c:pt idx="0">
                  <c:v>licea ogólnokształcące</c:v>
                </c:pt>
                <c:pt idx="1">
                  <c:v>technika</c:v>
                </c:pt>
              </c:strCache>
            </c:strRef>
          </c:cat>
          <c:val>
            <c:numRef>
              <c:f>'Maj_licz_zdających''16'!$D$10:$D$11</c:f>
              <c:numCache>
                <c:formatCode>0%</c:formatCode>
                <c:ptCount val="2"/>
                <c:pt idx="0">
                  <c:v>0.63507193179799892</c:v>
                </c:pt>
                <c:pt idx="1">
                  <c:v>0.36492806820200258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C7-4011-A554-9EEA1DF7A8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92536976"/>
        <c:axId val="-92530992"/>
      </c:barChart>
      <c:catAx>
        <c:axId val="-92536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92530992"/>
        <c:crosses val="autoZero"/>
        <c:auto val="1"/>
        <c:lblAlgn val="ctr"/>
        <c:lblOffset val="100"/>
        <c:noMultiLvlLbl val="0"/>
      </c:catAx>
      <c:valAx>
        <c:axId val="-92530992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92536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'Maj_wybór_języki_obow''16'!$G$33:$G$36</c:f>
              <c:strCache>
                <c:ptCount val="4"/>
                <c:pt idx="0">
                  <c:v>język angielski</c:v>
                </c:pt>
                <c:pt idx="1">
                  <c:v>język niemiecki</c:v>
                </c:pt>
                <c:pt idx="2">
                  <c:v>język rosyjski</c:v>
                </c:pt>
                <c:pt idx="3">
                  <c:v>pozostałe</c:v>
                </c:pt>
              </c:strCache>
            </c:strRef>
          </c:cat>
          <c:val>
            <c:numRef>
              <c:f>'Maj_wybór_języki_obow''16'!$H$33:$H$36</c:f>
              <c:numCache>
                <c:formatCode>0.0%</c:formatCode>
                <c:ptCount val="4"/>
                <c:pt idx="0">
                  <c:v>0.93792697290930505</c:v>
                </c:pt>
                <c:pt idx="1">
                  <c:v>5.5653710247349837E-2</c:v>
                </c:pt>
                <c:pt idx="2">
                  <c:v>2.8857479387514812E-3</c:v>
                </c:pt>
                <c:pt idx="3">
                  <c:v>3.5335689045936404E-3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AE-4F34-A31C-DFD0D1ED83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92535888"/>
        <c:axId val="-92535344"/>
      </c:barChart>
      <c:catAx>
        <c:axId val="-92535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92535344"/>
        <c:crosses val="autoZero"/>
        <c:auto val="1"/>
        <c:lblAlgn val="ctr"/>
        <c:lblOffset val="100"/>
        <c:noMultiLvlLbl val="0"/>
      </c:catAx>
      <c:valAx>
        <c:axId val="-9253534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-9253588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2000" b="1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'Maj_przed_dodat''16'!$B$47:$B$56</c:f>
              <c:strCache>
                <c:ptCount val="10"/>
                <c:pt idx="0">
                  <c:v>geografia</c:v>
                </c:pt>
                <c:pt idx="1">
                  <c:v>biologia</c:v>
                </c:pt>
                <c:pt idx="2">
                  <c:v>chemia</c:v>
                </c:pt>
                <c:pt idx="3">
                  <c:v>wiedza o społeczeństwie</c:v>
                </c:pt>
                <c:pt idx="4">
                  <c:v>fizyka</c:v>
                </c:pt>
                <c:pt idx="5">
                  <c:v>historia</c:v>
                </c:pt>
                <c:pt idx="6">
                  <c:v>informatyka</c:v>
                </c:pt>
                <c:pt idx="7">
                  <c:v>historia sztuki</c:v>
                </c:pt>
                <c:pt idx="8">
                  <c:v>filozofia</c:v>
                </c:pt>
                <c:pt idx="9">
                  <c:v>historia muzyki</c:v>
                </c:pt>
              </c:strCache>
            </c:strRef>
          </c:cat>
          <c:val>
            <c:numRef>
              <c:f>'Maj_przed_dodat''16'!$C$47:$C$56</c:f>
              <c:numCache>
                <c:formatCode>###0</c:formatCode>
                <c:ptCount val="10"/>
                <c:pt idx="0">
                  <c:v>4995</c:v>
                </c:pt>
                <c:pt idx="1">
                  <c:v>3526</c:v>
                </c:pt>
                <c:pt idx="2">
                  <c:v>2142</c:v>
                </c:pt>
                <c:pt idx="3">
                  <c:v>1897</c:v>
                </c:pt>
                <c:pt idx="4">
                  <c:v>1527</c:v>
                </c:pt>
                <c:pt idx="5">
                  <c:v>1045</c:v>
                </c:pt>
                <c:pt idx="6">
                  <c:v>458</c:v>
                </c:pt>
                <c:pt idx="7">
                  <c:v>247</c:v>
                </c:pt>
                <c:pt idx="8">
                  <c:v>29</c:v>
                </c:pt>
                <c:pt idx="9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40-46EC-AA6D-DAB20DD80E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40572640"/>
        <c:axId val="-40567744"/>
      </c:barChart>
      <c:catAx>
        <c:axId val="-40572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40567744"/>
        <c:crosses val="autoZero"/>
        <c:auto val="1"/>
        <c:lblAlgn val="ctr"/>
        <c:lblOffset val="100"/>
        <c:noMultiLvlLbl val="0"/>
      </c:catAx>
      <c:valAx>
        <c:axId val="-40567744"/>
        <c:scaling>
          <c:orientation val="minMax"/>
        </c:scaling>
        <c:delete val="0"/>
        <c:axPos val="l"/>
        <c:majorGridlines/>
        <c:numFmt formatCode="###0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pl-PL"/>
          </a:p>
        </c:txPr>
        <c:crossAx val="-40572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 b="1"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'Maj_zdaw_przed_pis''16'!$C$55</c:f>
              <c:strCache>
                <c:ptCount val="1"/>
                <c:pt idx="0">
                  <c:v>Podkarpackie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'Maj_zdaw_przed_pis''16'!$B$56:$B$59</c:f>
              <c:strCache>
                <c:ptCount val="4"/>
                <c:pt idx="0">
                  <c:v>język polski</c:v>
                </c:pt>
                <c:pt idx="1">
                  <c:v>język ukraiński</c:v>
                </c:pt>
                <c:pt idx="2">
                  <c:v>matematyka</c:v>
                </c:pt>
                <c:pt idx="3">
                  <c:v>język angielski</c:v>
                </c:pt>
              </c:strCache>
            </c:strRef>
          </c:cat>
          <c:val>
            <c:numRef>
              <c:f>'Maj_zdaw_przed_pis''16'!$C$56:$C$59</c:f>
              <c:numCache>
                <c:formatCode>0%</c:formatCode>
                <c:ptCount val="4"/>
                <c:pt idx="0">
                  <c:v>0.97896863117870991</c:v>
                </c:pt>
                <c:pt idx="1">
                  <c:v>1</c:v>
                </c:pt>
                <c:pt idx="2">
                  <c:v>0.83477899239543252</c:v>
                </c:pt>
                <c:pt idx="3">
                  <c:v>0.93896802785692002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C5-455A-828A-F8313371A21F}"/>
            </c:ext>
          </c:extLst>
        </c:ser>
        <c:ser>
          <c:idx val="1"/>
          <c:order val="1"/>
          <c:tx>
            <c:strRef>
              <c:f>'Maj_zdaw_przed_pis''16'!$D$55</c:f>
              <c:strCache>
                <c:ptCount val="1"/>
                <c:pt idx="0">
                  <c:v>Polska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ln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rgbClr val="00B05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'Maj_zdaw_przed_pis''16'!$B$56:$B$59</c:f>
              <c:strCache>
                <c:ptCount val="4"/>
                <c:pt idx="0">
                  <c:v>język polski</c:v>
                </c:pt>
                <c:pt idx="1">
                  <c:v>język ukraiński</c:v>
                </c:pt>
                <c:pt idx="2">
                  <c:v>matematyka</c:v>
                </c:pt>
                <c:pt idx="3">
                  <c:v>język angielski</c:v>
                </c:pt>
              </c:strCache>
            </c:strRef>
          </c:cat>
          <c:val>
            <c:numRef>
              <c:f>'Maj_zdaw_przed_pis''16'!$D$56:$D$59</c:f>
              <c:numCache>
                <c:formatCode>0%</c:formatCode>
                <c:ptCount val="4"/>
                <c:pt idx="0">
                  <c:v>0.98</c:v>
                </c:pt>
                <c:pt idx="1">
                  <c:v>1</c:v>
                </c:pt>
                <c:pt idx="2">
                  <c:v>0.83000000000000018</c:v>
                </c:pt>
                <c:pt idx="3">
                  <c:v>0.95000000000000018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4C5-455A-828A-F8313371A2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40578624"/>
        <c:axId val="-40564480"/>
      </c:barChart>
      <c:catAx>
        <c:axId val="-40578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40564480"/>
        <c:crosses val="autoZero"/>
        <c:auto val="1"/>
        <c:lblAlgn val="ctr"/>
        <c:lblOffset val="100"/>
        <c:noMultiLvlLbl val="0"/>
      </c:catAx>
      <c:valAx>
        <c:axId val="-40564480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40578624"/>
        <c:crosses val="autoZero"/>
        <c:crossBetween val="between"/>
        <c:majorUnit val="0.2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600" b="1"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619291338582702E-2"/>
          <c:y val="3.1612159985683605E-2"/>
          <c:w val="0.92781574803149602"/>
          <c:h val="0.55131151574803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'Maj_wyniki_pis''16'!$AE$5</c:f>
              <c:strCache>
                <c:ptCount val="1"/>
                <c:pt idx="0">
                  <c:v>Podkarpackie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'Maj_wyniki_pis''16'!$AD$6:$AD$20</c:f>
              <c:strCache>
                <c:ptCount val="15"/>
                <c:pt idx="0">
                  <c:v>biologia</c:v>
                </c:pt>
                <c:pt idx="1">
                  <c:v>chemia</c:v>
                </c:pt>
                <c:pt idx="2">
                  <c:v>fizyka</c:v>
                </c:pt>
                <c:pt idx="3">
                  <c:v>geografia</c:v>
                </c:pt>
                <c:pt idx="4">
                  <c:v>historia</c:v>
                </c:pt>
                <c:pt idx="5">
                  <c:v>historia muzyki</c:v>
                </c:pt>
                <c:pt idx="6">
                  <c:v>historia sztuki</c:v>
                </c:pt>
                <c:pt idx="7">
                  <c:v>informatyka</c:v>
                </c:pt>
                <c:pt idx="8">
                  <c:v>język angielski - poziom podstawowy</c:v>
                </c:pt>
                <c:pt idx="9">
                  <c:v>język angielski - poziom rozszerzony</c:v>
                </c:pt>
                <c:pt idx="10">
                  <c:v>język polski - poziom podstawowy</c:v>
                </c:pt>
                <c:pt idx="11">
                  <c:v>język polski - poziom rozszerzony</c:v>
                </c:pt>
                <c:pt idx="12">
                  <c:v>matematyka - poziom podstawowy</c:v>
                </c:pt>
                <c:pt idx="13">
                  <c:v>matematyka - poziom rozszerzony</c:v>
                </c:pt>
                <c:pt idx="14">
                  <c:v>wiedza o społeczeństwie</c:v>
                </c:pt>
              </c:strCache>
            </c:strRef>
          </c:cat>
          <c:val>
            <c:numRef>
              <c:f>'Maj_wyniki_pis''16'!$AE$6:$AE$20</c:f>
              <c:numCache>
                <c:formatCode>###0</c:formatCode>
                <c:ptCount val="15"/>
                <c:pt idx="0">
                  <c:v>37.688598979013129</c:v>
                </c:pt>
                <c:pt idx="1">
                  <c:v>38.374572051042577</c:v>
                </c:pt>
                <c:pt idx="2">
                  <c:v>39.048242741759459</c:v>
                </c:pt>
                <c:pt idx="3">
                  <c:v>39.03436770103437</c:v>
                </c:pt>
                <c:pt idx="4">
                  <c:v>40.656459330143555</c:v>
                </c:pt>
                <c:pt idx="5">
                  <c:v>49.750000000000007</c:v>
                </c:pt>
                <c:pt idx="6">
                  <c:v>39.186234817813755</c:v>
                </c:pt>
                <c:pt idx="7">
                  <c:v>32.851528384279504</c:v>
                </c:pt>
                <c:pt idx="8">
                  <c:v>69.048976516388535</c:v>
                </c:pt>
                <c:pt idx="9">
                  <c:v>52.506960263224585</c:v>
                </c:pt>
                <c:pt idx="10">
                  <c:v>58.560667204735275</c:v>
                </c:pt>
                <c:pt idx="11">
                  <c:v>61.367924528301941</c:v>
                </c:pt>
                <c:pt idx="12">
                  <c:v>56.94902283965142</c:v>
                </c:pt>
                <c:pt idx="13">
                  <c:v>29.510531594784357</c:v>
                </c:pt>
                <c:pt idx="14">
                  <c:v>25.93129502723594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D5-490D-9A4A-B6E1C2DC2EE0}"/>
            </c:ext>
          </c:extLst>
        </c:ser>
        <c:ser>
          <c:idx val="1"/>
          <c:order val="1"/>
          <c:tx>
            <c:strRef>
              <c:f>'Maj_wyniki_pis''16'!$AF$5</c:f>
              <c:strCache>
                <c:ptCount val="1"/>
                <c:pt idx="0">
                  <c:v>Polska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10"/>
              <c:layout>
                <c:manualLayout>
                  <c:x val="1.6666666666666676E-3"/>
                  <c:y val="5.10506792554158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4D5-490D-9A4A-B6E1C2DC2EE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'Maj_wyniki_pis''16'!$AD$6:$AD$20</c:f>
              <c:strCache>
                <c:ptCount val="15"/>
                <c:pt idx="0">
                  <c:v>biologia</c:v>
                </c:pt>
                <c:pt idx="1">
                  <c:v>chemia</c:v>
                </c:pt>
                <c:pt idx="2">
                  <c:v>fizyka</c:v>
                </c:pt>
                <c:pt idx="3">
                  <c:v>geografia</c:v>
                </c:pt>
                <c:pt idx="4">
                  <c:v>historia</c:v>
                </c:pt>
                <c:pt idx="5">
                  <c:v>historia muzyki</c:v>
                </c:pt>
                <c:pt idx="6">
                  <c:v>historia sztuki</c:v>
                </c:pt>
                <c:pt idx="7">
                  <c:v>informatyka</c:v>
                </c:pt>
                <c:pt idx="8">
                  <c:v>język angielski - poziom podstawowy</c:v>
                </c:pt>
                <c:pt idx="9">
                  <c:v>język angielski - poziom rozszerzony</c:v>
                </c:pt>
                <c:pt idx="10">
                  <c:v>język polski - poziom podstawowy</c:v>
                </c:pt>
                <c:pt idx="11">
                  <c:v>język polski - poziom rozszerzony</c:v>
                </c:pt>
                <c:pt idx="12">
                  <c:v>matematyka - poziom podstawowy</c:v>
                </c:pt>
                <c:pt idx="13">
                  <c:v>matematyka - poziom rozszerzony</c:v>
                </c:pt>
                <c:pt idx="14">
                  <c:v>wiedza o społeczeństwie</c:v>
                </c:pt>
              </c:strCache>
            </c:strRef>
          </c:cat>
          <c:val>
            <c:numRef>
              <c:f>'Maj_wyniki_pis''16'!$AF$6:$AF$20</c:f>
              <c:numCache>
                <c:formatCode>General</c:formatCode>
                <c:ptCount val="15"/>
                <c:pt idx="0">
                  <c:v>36</c:v>
                </c:pt>
                <c:pt idx="1">
                  <c:v>39</c:v>
                </c:pt>
                <c:pt idx="2">
                  <c:v>41</c:v>
                </c:pt>
                <c:pt idx="3">
                  <c:v>39</c:v>
                </c:pt>
                <c:pt idx="4">
                  <c:v>42</c:v>
                </c:pt>
                <c:pt idx="5">
                  <c:v>50</c:v>
                </c:pt>
                <c:pt idx="6">
                  <c:v>45</c:v>
                </c:pt>
                <c:pt idx="7">
                  <c:v>39</c:v>
                </c:pt>
                <c:pt idx="8">
                  <c:v>71</c:v>
                </c:pt>
                <c:pt idx="9">
                  <c:v>55</c:v>
                </c:pt>
                <c:pt idx="10">
                  <c:v>61</c:v>
                </c:pt>
                <c:pt idx="11">
                  <c:v>59</c:v>
                </c:pt>
                <c:pt idx="12">
                  <c:v>56</c:v>
                </c:pt>
                <c:pt idx="13">
                  <c:v>31</c:v>
                </c:pt>
                <c:pt idx="14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4D5-490D-9A4A-B6E1C2DC2E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40575904"/>
        <c:axId val="-40579168"/>
      </c:barChart>
      <c:catAx>
        <c:axId val="-40575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pl-PL"/>
          </a:p>
        </c:txPr>
        <c:crossAx val="-40579168"/>
        <c:crosses val="autoZero"/>
        <c:auto val="1"/>
        <c:lblAlgn val="ctr"/>
        <c:lblOffset val="100"/>
        <c:noMultiLvlLbl val="0"/>
      </c:catAx>
      <c:valAx>
        <c:axId val="-40579168"/>
        <c:scaling>
          <c:orientation val="minMax"/>
          <c:max val="100"/>
        </c:scaling>
        <c:delete val="0"/>
        <c:axPos val="l"/>
        <c:majorGridlines/>
        <c:numFmt formatCode="###0" sourceLinked="1"/>
        <c:majorTickMark val="out"/>
        <c:minorTickMark val="none"/>
        <c:tickLblPos val="nextTo"/>
        <c:crossAx val="-40575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5768372703412076E-2"/>
          <c:y val="0.76710559531523592"/>
          <c:w val="0.23423162729658784"/>
          <c:h val="0.15213524490658931"/>
        </c:manualLayout>
      </c:layout>
      <c:overlay val="0"/>
      <c:txPr>
        <a:bodyPr/>
        <a:lstStyle/>
        <a:p>
          <a:pPr>
            <a:defRPr sz="1400" b="1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328521539743493"/>
          <c:y val="4.7380001255899119E-2"/>
          <c:w val="0.71913394822156773"/>
          <c:h val="0.484593499273027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'Maj_zdaw''16'!$C$8</c:f>
              <c:strCache>
                <c:ptCount val="1"/>
                <c:pt idx="0">
                  <c:v>Podkarpackie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'Maj_zdaw''16'!$B$9:$B$10</c:f>
              <c:strCache>
                <c:ptCount val="2"/>
                <c:pt idx="0">
                  <c:v>licea ogólnokształcące</c:v>
                </c:pt>
                <c:pt idx="1">
                  <c:v>technika</c:v>
                </c:pt>
              </c:strCache>
            </c:strRef>
          </c:cat>
          <c:val>
            <c:numRef>
              <c:f>'Maj_zdaw''16'!$C$9:$C$10</c:f>
              <c:numCache>
                <c:formatCode>0%</c:formatCode>
                <c:ptCount val="2"/>
                <c:pt idx="0">
                  <c:v>0.87629346508809292</c:v>
                </c:pt>
                <c:pt idx="1">
                  <c:v>0.66855937702790169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E9-4E69-A2C6-91B87F5977EB}"/>
            </c:ext>
          </c:extLst>
        </c:ser>
        <c:ser>
          <c:idx val="1"/>
          <c:order val="1"/>
          <c:tx>
            <c:strRef>
              <c:f>'Maj_zdaw''16'!$D$8</c:f>
              <c:strCache>
                <c:ptCount val="1"/>
                <c:pt idx="0">
                  <c:v>Polska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'Maj_zdaw''16'!$B$9:$B$10</c:f>
              <c:strCache>
                <c:ptCount val="2"/>
                <c:pt idx="0">
                  <c:v>licea ogólnokształcące</c:v>
                </c:pt>
                <c:pt idx="1">
                  <c:v>technika</c:v>
                </c:pt>
              </c:strCache>
            </c:strRef>
          </c:cat>
          <c:val>
            <c:numRef>
              <c:f>'Maj_zdaw''16'!$D$9:$D$10</c:f>
              <c:numCache>
                <c:formatCode>0%</c:formatCode>
                <c:ptCount val="2"/>
                <c:pt idx="0">
                  <c:v>0.85000000000000009</c:v>
                </c:pt>
                <c:pt idx="1">
                  <c:v>0.68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3E9-4E69-A2C6-91B87F5977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40568288"/>
        <c:axId val="-40573184"/>
      </c:barChart>
      <c:catAx>
        <c:axId val="-40568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40573184"/>
        <c:crosses val="autoZero"/>
        <c:auto val="1"/>
        <c:lblAlgn val="ctr"/>
        <c:lblOffset val="100"/>
        <c:noMultiLvlLbl val="0"/>
      </c:catAx>
      <c:valAx>
        <c:axId val="-4057318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pl-PL"/>
          </a:p>
        </c:txPr>
        <c:crossAx val="-40568288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61586363928249011"/>
          <c:y val="0.75224873388051761"/>
          <c:w val="0.32611462769514887"/>
          <c:h val="0.1564663105065621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 b="1"/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55392437438443"/>
          <c:y val="5.2306794983960361E-2"/>
          <c:w val="0.76566170245198784"/>
          <c:h val="0.546846977461150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'Maj_zdaw''16'!$C$20</c:f>
              <c:strCache>
                <c:ptCount val="1"/>
                <c:pt idx="0">
                  <c:v>Podkarpackie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'Maj_zdaw''16'!$B$21:$B$22</c:f>
              <c:strCache>
                <c:ptCount val="2"/>
                <c:pt idx="0">
                  <c:v>licea ogólnokształcące</c:v>
                </c:pt>
                <c:pt idx="1">
                  <c:v>technika</c:v>
                </c:pt>
              </c:strCache>
            </c:strRef>
          </c:cat>
          <c:val>
            <c:numRef>
              <c:f>'Maj_zdaw''16'!$C$21:$C$22</c:f>
              <c:numCache>
                <c:formatCode>0%</c:formatCode>
                <c:ptCount val="2"/>
                <c:pt idx="0">
                  <c:v>0.91</c:v>
                </c:pt>
                <c:pt idx="1">
                  <c:v>0.7400000000000001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6A-4C5B-8261-867D0502E171}"/>
            </c:ext>
          </c:extLst>
        </c:ser>
        <c:ser>
          <c:idx val="1"/>
          <c:order val="1"/>
          <c:tx>
            <c:strRef>
              <c:f>'Maj_zdaw''16'!$D$20</c:f>
              <c:strCache>
                <c:ptCount val="1"/>
                <c:pt idx="0">
                  <c:v>Polska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'Maj_zdaw''16'!$B$21:$B$22</c:f>
              <c:strCache>
                <c:ptCount val="2"/>
                <c:pt idx="0">
                  <c:v>licea ogólnokształcące</c:v>
                </c:pt>
                <c:pt idx="1">
                  <c:v>technika</c:v>
                </c:pt>
              </c:strCache>
            </c:strRef>
          </c:cat>
          <c:val>
            <c:numRef>
              <c:f>'Maj_zdaw''16'!$D$21:$D$22</c:f>
              <c:numCache>
                <c:formatCode>0%</c:formatCode>
                <c:ptCount val="2"/>
                <c:pt idx="0">
                  <c:v>0.89</c:v>
                </c:pt>
                <c:pt idx="1">
                  <c:v>0.76000000000000012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46A-4C5B-8261-867D0502E1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40576448"/>
        <c:axId val="-40567200"/>
      </c:barChart>
      <c:catAx>
        <c:axId val="-40576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-40567200"/>
        <c:crosses val="autoZero"/>
        <c:auto val="1"/>
        <c:lblAlgn val="ctr"/>
        <c:lblOffset val="100"/>
        <c:noMultiLvlLbl val="0"/>
      </c:catAx>
      <c:valAx>
        <c:axId val="-405672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-40576448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52741544030545617"/>
          <c:y val="0.76600224971878528"/>
          <c:w val="0.34422848059768935"/>
          <c:h val="0.17064066991626048"/>
        </c:manualLayout>
      </c:layout>
      <c:overlay val="0"/>
      <c:txPr>
        <a:bodyPr/>
        <a:lstStyle/>
        <a:p>
          <a:pPr>
            <a:defRPr sz="1100" b="1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pl-PL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pl-PL" smtClean="0">
                <a:solidFill>
                  <a:schemeClr val="tx2"/>
                </a:solidFill>
              </a:rPr>
              <a:pPr/>
              <a:t>2016-09-23</a:t>
            </a:fld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 lang="pl-PL" smtClean="0">
                <a:solidFill>
                  <a:schemeClr val="tx2"/>
                </a:solidFill>
              </a:rPr>
              <a:pPr/>
              <a:t>‹#›</a:t>
            </a:fld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pl-PL" smtClean="0"/>
              <a:pPr/>
              <a:t>2016-09-23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Jasne powiaty 75% i niżej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>
                <a:solidFill>
                  <a:srgbClr val="000000"/>
                </a:solidFill>
              </a:rPr>
              <a:pPr/>
              <a:t>19</a:t>
            </a:fld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37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LO jasne powiaty poniżej 70%</a:t>
            </a:r>
          </a:p>
          <a:p>
            <a:r>
              <a:rPr lang="pl-PL" dirty="0" smtClean="0"/>
              <a:t>TE  jasne też poniżej 70%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>
                <a:solidFill>
                  <a:srgbClr val="000000"/>
                </a:solidFill>
              </a:rPr>
              <a:pPr/>
              <a:t>20</a:t>
            </a:fld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317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 smtClean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Okręgowa Komisja Egzaminacyjna w Krakowie</a:t>
            </a:r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73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smtClean="0"/>
              <a:t>Zielone światło zapali się dla tych, którzy</a:t>
            </a:r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prstClr val="black"/>
                </a:solidFill>
              </a:rPr>
              <a:t>Okręgowa Komisja Egzaminacyjna w Krakowie</a:t>
            </a:r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693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/>
              <a:t>Ołówek z chemii</a:t>
            </a:r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srgbClr val="000000"/>
                </a:solidFill>
              </a:rPr>
              <a:t>Okręgowa Komisja Egzaminacyjna w Krakowie</a:t>
            </a:r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824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Opis świadectwa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B8365-B8BB-4AB3-B66C-3F6704E21A21}" type="slidenum">
              <a:rPr lang="pl-PL" smtClean="0">
                <a:solidFill>
                  <a:srgbClr val="000000"/>
                </a:solidFill>
              </a:rPr>
              <a:pPr/>
              <a:t>98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022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l-PL" smtClean="0">
                <a:solidFill>
                  <a:srgbClr val="000000"/>
                </a:solidFill>
              </a:rPr>
              <a:pPr/>
              <a:t>102</a:t>
            </a:fld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93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2383" y="1628775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>
                <a:solidFill>
                  <a:schemeClr val="tx1"/>
                </a:solidFill>
              </a:defRPr>
            </a:lvl1pPr>
          </a:lstStyle>
          <a:p>
            <a:r>
              <a:rPr lang="pl-PL" noProof="0" dirty="0" smtClean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noProof="0" smtClean="0"/>
              <a:t>Kliknij, aby edytować styl wzorca podtytułu</a:t>
            </a:r>
            <a:endParaRPr lang="pl-PL" noProof="0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7" y="4369287"/>
            <a:ext cx="1904762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26B8-2EEE-43E5-A580-9442139504CD}" type="datetime1">
              <a:rPr lang="pl-PL" noProof="0" smtClean="0"/>
              <a:pPr/>
              <a:t>2016-09-23</a:t>
            </a:fld>
            <a:endParaRPr lang="pl-PL" noProof="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Okręgowa Komisja Egzaminacyjna w Krakowie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B5BE-24FA-40DD-8DF6-48CA4BEF74EE}" type="datetime1">
              <a:rPr lang="pl-PL" noProof="0" smtClean="0"/>
              <a:pPr/>
              <a:t>2016-09-23</a:t>
            </a:fld>
            <a:endParaRPr lang="pl-PL" noProof="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Okręgowa Komisja Egzaminacyjna w Krakowie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62364" y="-24902"/>
            <a:ext cx="6552728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2383" y="1498603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noProof="0" smtClean="0"/>
              <a:t>Kliknij, aby edytować styl wzorca podtytułu</a:t>
            </a:r>
            <a:endParaRPr lang="pl-PL" noProof="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7" y="4369287"/>
            <a:ext cx="1904763" cy="190476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62364" y="-24902"/>
            <a:ext cx="6552728" cy="68580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7" y="4369287"/>
            <a:ext cx="1904763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4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2016-09-23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Okręgowa Komisja Egzaminacyjna w Krakowie</a:t>
            </a:r>
            <a:endParaRPr lang="pl-PL" dirty="0" smtClean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48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7" y="4369287"/>
            <a:ext cx="1904763" cy="190476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62364" y="-24902"/>
            <a:ext cx="6552728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12589" y="3124201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7" y="4369287"/>
            <a:ext cx="1904763" cy="190476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62364" y="-24902"/>
            <a:ext cx="6552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3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2016-09-23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Okręgowa Komisja Egzaminacyjna w Krakowie</a:t>
            </a:r>
            <a:endParaRPr lang="pl-PL" dirty="0" smtClean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91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7309" y="76201"/>
            <a:ext cx="101573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21373" y="1380235"/>
            <a:ext cx="4973041" cy="74066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301622" y="1380235"/>
            <a:ext cx="4973041" cy="74066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2016-09-23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Okręgowa Komisja Egzaminacyjna w Krakowie</a:t>
            </a:r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2016-09-23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Okręgowa Komisja Egzaminacyjna w Krakowie</a:t>
            </a:r>
            <a:endParaRPr lang="pl-PL" dirty="0" smtClean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6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6375900"/>
            <a:ext cx="12188825" cy="365469"/>
          </a:xfrm>
          <a:prstGeom prst="rect">
            <a:avLst/>
          </a:prstGeom>
          <a:solidFill>
            <a:schemeClr val="bg1">
              <a:lumMod val="8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>
              <a:solidFill>
                <a:srgbClr val="FFFFFF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7" y="4369287"/>
            <a:ext cx="1904763" cy="190476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62364" y="-24902"/>
            <a:ext cx="6552728" cy="6858000"/>
          </a:xfrm>
          <a:prstGeom prst="rect">
            <a:avLst/>
          </a:prstGeom>
        </p:spPr>
      </p:pic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2016-09-23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Okręgowa Komisja Egzaminacyjna w Krakowie</a:t>
            </a:r>
            <a:endParaRPr lang="pl-PL" dirty="0" smtClean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Prostokąt 7"/>
          <p:cNvSpPr/>
          <p:nvPr userDrawn="1"/>
        </p:nvSpPr>
        <p:spPr>
          <a:xfrm>
            <a:off x="0" y="6375900"/>
            <a:ext cx="12188825" cy="365469"/>
          </a:xfrm>
          <a:prstGeom prst="rect">
            <a:avLst/>
          </a:prstGeom>
          <a:solidFill>
            <a:schemeClr val="bg1">
              <a:lumMod val="8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>
              <a:solidFill>
                <a:srgbClr val="FFFFFF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7" y="4369287"/>
            <a:ext cx="1904763" cy="1904762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62364" y="-24902"/>
            <a:ext cx="6552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1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7" y="4369287"/>
            <a:ext cx="1904763" cy="1904762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-26266" y="0"/>
            <a:ext cx="12215091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0" y="6375900"/>
            <a:ext cx="12188825" cy="365469"/>
          </a:xfrm>
          <a:prstGeom prst="rect">
            <a:avLst/>
          </a:prstGeom>
          <a:solidFill>
            <a:schemeClr val="bg1">
              <a:lumMod val="8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>
              <a:solidFill>
                <a:srgbClr val="FFFFFF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62364" y="-24902"/>
            <a:ext cx="6552728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72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0472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2016-09-23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Okręgowa Komisja Egzaminacyjna w Krakowie</a:t>
            </a:r>
            <a:endParaRPr lang="pl-PL" dirty="0" smtClean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7" y="4369287"/>
            <a:ext cx="1904763" cy="1904762"/>
          </a:xfrm>
          <a:prstGeom prst="rect">
            <a:avLst/>
          </a:prstGeom>
        </p:spPr>
      </p:pic>
      <p:sp>
        <p:nvSpPr>
          <p:cNvPr id="13" name="Prostokąt 12"/>
          <p:cNvSpPr/>
          <p:nvPr userDrawn="1"/>
        </p:nvSpPr>
        <p:spPr>
          <a:xfrm>
            <a:off x="0" y="6375900"/>
            <a:ext cx="12188825" cy="365469"/>
          </a:xfrm>
          <a:prstGeom prst="rect">
            <a:avLst/>
          </a:prstGeom>
          <a:solidFill>
            <a:schemeClr val="bg1">
              <a:lumMod val="8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>
              <a:solidFill>
                <a:srgbClr val="FFFFFF"/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62364" y="-24902"/>
            <a:ext cx="6552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9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25860" y="116632"/>
            <a:ext cx="10157354" cy="108012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pl-PL" noProof="0" dirty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l-PL" noProof="0" dirty="0" smtClean="0"/>
              <a:t>Kliknij, aby edytować style wzorca tekstu</a:t>
            </a:r>
          </a:p>
          <a:p>
            <a:pPr lvl="1"/>
            <a:r>
              <a:rPr lang="pl-PL" noProof="0" dirty="0" smtClean="0"/>
              <a:t>Drugi poziom</a:t>
            </a:r>
          </a:p>
          <a:p>
            <a:pPr lvl="2"/>
            <a:r>
              <a:rPr lang="pl-PL" noProof="0" dirty="0" smtClean="0"/>
              <a:t>Trzeci poziom</a:t>
            </a:r>
          </a:p>
          <a:p>
            <a:pPr lvl="3"/>
            <a:r>
              <a:rPr lang="pl-PL" noProof="0" dirty="0" smtClean="0"/>
              <a:t>Czwarty poziom</a:t>
            </a:r>
          </a:p>
          <a:p>
            <a:pPr lvl="4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0F4E-AE59-479A-9B7C-CD9EC770E6E0}" type="datetime1">
              <a:rPr lang="pl-PL" noProof="0" smtClean="0"/>
              <a:pPr/>
              <a:t>2016-09-23</a:t>
            </a:fld>
            <a:endParaRPr lang="pl-PL" noProof="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Okręgowa Komisja Egzaminacyjna w Krakowie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64" y="3764"/>
            <a:ext cx="6508571" cy="68580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7" y="4369287"/>
            <a:ext cx="1904763" cy="1904762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0" y="0"/>
            <a:ext cx="10106567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0" y="6375900"/>
            <a:ext cx="12188825" cy="365469"/>
          </a:xfrm>
          <a:prstGeom prst="rect">
            <a:avLst/>
          </a:prstGeom>
          <a:solidFill>
            <a:schemeClr val="bg1">
              <a:lumMod val="8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>
              <a:solidFill>
                <a:srgbClr val="FFFFFF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437765" y="279403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2016-09-23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Okręgowa Komisja Egzaminacyjna w Krakowie</a:t>
            </a:r>
            <a:endParaRPr lang="pl-PL" dirty="0" smtClean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64" y="3764"/>
            <a:ext cx="6508571" cy="6858000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7" y="4369287"/>
            <a:ext cx="1904763" cy="1904762"/>
          </a:xfrm>
          <a:prstGeom prst="rect">
            <a:avLst/>
          </a:prstGeom>
        </p:spPr>
      </p:pic>
      <p:sp>
        <p:nvSpPr>
          <p:cNvPr id="14" name="Prostokąt 13"/>
          <p:cNvSpPr/>
          <p:nvPr userDrawn="1"/>
        </p:nvSpPr>
        <p:spPr>
          <a:xfrm>
            <a:off x="0" y="6375900"/>
            <a:ext cx="12188825" cy="365469"/>
          </a:xfrm>
          <a:prstGeom prst="rect">
            <a:avLst/>
          </a:prstGeom>
          <a:solidFill>
            <a:schemeClr val="bg1">
              <a:lumMod val="8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83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2016-09-23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Okręgowa Komisja Egzaminacyjna w Krakowie</a:t>
            </a:r>
            <a:endParaRPr lang="pl-PL" dirty="0" smtClean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0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852633" y="274640"/>
            <a:ext cx="1422030" cy="5897561"/>
          </a:xfrm>
        </p:spPr>
        <p:txBody>
          <a:bodyPr vert="eaVert"/>
          <a:lstStyle/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17309" y="274640"/>
            <a:ext cx="8532178" cy="5897561"/>
          </a:xfrm>
        </p:spPr>
        <p:txBody>
          <a:bodyPr vert="eaVert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2016-09-23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Okręgowa Komisja Egzaminacyjna w Krakowie</a:t>
            </a:r>
            <a:endParaRPr lang="pl-PL" dirty="0" smtClean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79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62364" y="-24902"/>
            <a:ext cx="6552728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noProof="0" smtClean="0"/>
              <a:t>Kliknij, aby edytować styl wzorca podtytułu</a:t>
            </a:r>
            <a:endParaRPr lang="pl-PL" noProof="0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7" y="4369287"/>
            <a:ext cx="1904762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noProof="0" dirty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l-PL" noProof="0" dirty="0" smtClean="0"/>
              <a:t>Kliknij, aby edytować style wzorca tekstu</a:t>
            </a:r>
          </a:p>
          <a:p>
            <a:pPr lvl="1"/>
            <a:r>
              <a:rPr lang="pl-PL" noProof="0" dirty="0" smtClean="0"/>
              <a:t>Drugi poziom</a:t>
            </a:r>
          </a:p>
          <a:p>
            <a:pPr lvl="2"/>
            <a:r>
              <a:rPr lang="pl-PL" noProof="0" dirty="0" smtClean="0"/>
              <a:t>Trzeci poziom</a:t>
            </a:r>
          </a:p>
          <a:p>
            <a:pPr lvl="3"/>
            <a:r>
              <a:rPr lang="pl-PL" noProof="0" dirty="0" smtClean="0"/>
              <a:t>Czwarty poziom</a:t>
            </a:r>
          </a:p>
          <a:p>
            <a:pPr lvl="4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76014-B5B4-473D-9731-054BBD41F8BF}" type="datetime1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2016-09-23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Okręgowa Komisja Egzaminacyjna w Krakowie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74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7" y="4369287"/>
            <a:ext cx="1904762" cy="190476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62364" y="-24902"/>
            <a:ext cx="6552728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3438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3B24-D6C8-4900-BC15-34BFFB223142}" type="datetime1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2016-09-23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Okręgowa Komisja Egzaminacyjna w Krakowie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3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7309" y="76201"/>
            <a:ext cx="101573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21372" y="1380235"/>
            <a:ext cx="4973041" cy="74066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301622" y="1380235"/>
            <a:ext cx="4973041" cy="74066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C080-35B8-49D4-A6E4-6471A84F04D1}" type="datetime1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2016-09-23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Okręgowa Komisja Egzaminacyjna w Krakowie</a:t>
            </a:r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2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0D32E-A5DB-493B-8727-68C46ADB51B7}" type="datetime1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2016-09-23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Okręgowa Komisja Egzaminacyjna w Krakowie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67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 userDrawn="1"/>
        </p:nvSpPr>
        <p:spPr>
          <a:xfrm>
            <a:off x="0" y="6375898"/>
            <a:ext cx="12188825" cy="365469"/>
          </a:xfrm>
          <a:prstGeom prst="rect">
            <a:avLst/>
          </a:prstGeom>
          <a:solidFill>
            <a:schemeClr val="bg1">
              <a:lumMod val="8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7" y="4369287"/>
            <a:ext cx="1904762" cy="190476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62364" y="-24902"/>
            <a:ext cx="6552728" cy="6858000"/>
          </a:xfrm>
          <a:prstGeom prst="rect">
            <a:avLst/>
          </a:prstGeom>
        </p:spPr>
      </p:pic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7584-46DC-40B2-917D-81E76281DF79}" type="datetime1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2016-09-23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Okręgowa Komisja Egzaminacyjna w Krakowie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67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7" y="4369287"/>
            <a:ext cx="1904762" cy="190476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1" cap="none" baseline="0">
                <a:solidFill>
                  <a:schemeClr val="tx1"/>
                </a:solidFill>
              </a:defRPr>
            </a:lvl1pPr>
          </a:lstStyle>
          <a:p>
            <a:r>
              <a:rPr lang="pl-PL" noProof="0" dirty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12589" y="30723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noProof="0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7" y="4369287"/>
            <a:ext cx="1904762" cy="1904762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-26267" y="0"/>
            <a:ext cx="1221509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10" name="Prostokąt 9"/>
          <p:cNvSpPr/>
          <p:nvPr userDrawn="1"/>
        </p:nvSpPr>
        <p:spPr>
          <a:xfrm>
            <a:off x="0" y="6375898"/>
            <a:ext cx="12188825" cy="365469"/>
          </a:xfrm>
          <a:prstGeom prst="rect">
            <a:avLst/>
          </a:prstGeom>
          <a:solidFill>
            <a:schemeClr val="bg1">
              <a:lumMod val="8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62364" y="-24902"/>
            <a:ext cx="6552728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6605-5CF2-4036-A8D0-FBE6E89F5B63}" type="datetime1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2016-09-23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Okręgowa Komisja Egzaminacyjna w Krakowie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98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64" y="3764"/>
            <a:ext cx="6508571" cy="68580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7" y="4369287"/>
            <a:ext cx="1904762" cy="1904762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0" y="0"/>
            <a:ext cx="10106568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9" name="Prostokąt 8"/>
          <p:cNvSpPr/>
          <p:nvPr userDrawn="1"/>
        </p:nvSpPr>
        <p:spPr>
          <a:xfrm>
            <a:off x="0" y="6375898"/>
            <a:ext cx="12188825" cy="365469"/>
          </a:xfrm>
          <a:prstGeom prst="rect">
            <a:avLst/>
          </a:prstGeom>
          <a:solidFill>
            <a:schemeClr val="bg1">
              <a:lumMod val="8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6DA8-9267-4492-9C92-98D258986D00}" type="datetime1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2016-09-23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Okręgowa Komisja Egzaminacyjna w Krakowie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20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78AC-AF43-43D2-85A8-257089CCBCD2}" type="datetime1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2016-09-23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Okręgowa Komisja Egzaminacyjna w Krakowie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33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DE16B-7451-49A0-8793-DD66360D104E}" type="datetime1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2016-09-23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Okręgowa Komisja Egzaminacyjna w Krakowie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1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E8DF-783C-496A-B354-DE314E162E9D}" type="datetime1">
              <a:rPr lang="pl-PL" noProof="0" smtClean="0"/>
              <a:pPr/>
              <a:t>2016-09-23</a:t>
            </a:fld>
            <a:endParaRPr lang="pl-PL" noProof="0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Okręgowa Komisja Egzaminacyjna w Krakowie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7309" y="76201"/>
            <a:ext cx="101573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21372" y="1380235"/>
            <a:ext cx="4973041" cy="74066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301622" y="1380235"/>
            <a:ext cx="4973041" cy="74066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1B85-9ABC-4B79-B14C-61E14A6D5E81}" type="datetime1">
              <a:rPr lang="pl-PL" noProof="0" smtClean="0"/>
              <a:pPr/>
              <a:t>2016-09-23</a:t>
            </a:fld>
            <a:endParaRPr lang="pl-PL" noProof="0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Okręgowa Komisja Egzaminacyjna w Krakowie</a:t>
            </a:r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30B1-9F09-4275-B1FB-7524F6D8D3FE}" type="datetime1">
              <a:rPr lang="pl-PL" noProof="0" smtClean="0"/>
              <a:pPr/>
              <a:t>2016-09-23</a:t>
            </a:fld>
            <a:endParaRPr lang="pl-PL" noProof="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Okręgowa Komisja Egzaminacyjna w Krakowie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CBB8-BA97-438A-985A-41EAA25BC8A5}" type="datetime1">
              <a:rPr lang="pl-PL" noProof="0" smtClean="0"/>
              <a:pPr/>
              <a:t>2016-09-23</a:t>
            </a:fld>
            <a:endParaRPr lang="pl-PL" noProof="0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Okręgowa Komisja Egzaminacyjna w Krakowie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7" y="4369287"/>
            <a:ext cx="1904762" cy="1904762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-26267" y="0"/>
            <a:ext cx="1221509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noProof="0" dirty="0"/>
          </a:p>
        </p:txBody>
      </p:sp>
      <p:sp>
        <p:nvSpPr>
          <p:cNvPr id="10" name="Prostokąt 9"/>
          <p:cNvSpPr/>
          <p:nvPr userDrawn="1"/>
        </p:nvSpPr>
        <p:spPr>
          <a:xfrm>
            <a:off x="0" y="6375898"/>
            <a:ext cx="12188825" cy="365469"/>
          </a:xfrm>
          <a:prstGeom prst="rect">
            <a:avLst/>
          </a:prstGeom>
          <a:solidFill>
            <a:schemeClr val="bg1">
              <a:lumMod val="8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62364" y="-24902"/>
            <a:ext cx="6552728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00AE7-501D-426D-BB03-EAE3266EE994}" type="datetime1">
              <a:rPr lang="pl-PL" noProof="0" smtClean="0"/>
              <a:pPr/>
              <a:t>2016-09-23</a:t>
            </a:fld>
            <a:endParaRPr lang="pl-PL" noProof="0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Okręgowa Komisja Egzaminacyjna w Krakowie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64" y="3764"/>
            <a:ext cx="6508571" cy="68580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7" y="4369287"/>
            <a:ext cx="1904762" cy="1904762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0" y="0"/>
            <a:ext cx="10106568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noProof="0" dirty="0"/>
          </a:p>
        </p:txBody>
      </p:sp>
      <p:sp>
        <p:nvSpPr>
          <p:cNvPr id="9" name="Prostokąt 8"/>
          <p:cNvSpPr/>
          <p:nvPr userDrawn="1"/>
        </p:nvSpPr>
        <p:spPr>
          <a:xfrm>
            <a:off x="0" y="6375898"/>
            <a:ext cx="12188825" cy="365469"/>
          </a:xfrm>
          <a:prstGeom prst="rect">
            <a:avLst/>
          </a:prstGeom>
          <a:solidFill>
            <a:schemeClr val="bg1">
              <a:lumMod val="8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EABA-5803-42A4-9190-E9C9E67280A6}" type="datetime1">
              <a:rPr lang="pl-PL" noProof="0" smtClean="0"/>
              <a:pPr/>
              <a:t>2016-09-23</a:t>
            </a:fld>
            <a:endParaRPr lang="pl-PL" noProof="0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Okręgowa Komisja Egzaminacyjna w Krakowie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alphaModFix amt="10000"/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6375898"/>
            <a:ext cx="12188825" cy="365469"/>
          </a:xfrm>
          <a:prstGeom prst="rect">
            <a:avLst/>
          </a:prstGeom>
          <a:solidFill>
            <a:schemeClr val="bg1">
              <a:lumMod val="8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64" y="3764"/>
            <a:ext cx="6508571" cy="68580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7" y="4369287"/>
            <a:ext cx="1904762" cy="1904762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noProof="0" dirty="0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pl-PL" noProof="0" dirty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pl-PL" noProof="0" dirty="0" smtClean="0"/>
              <a:t>Kliknij, aby edytować style wzorca tekstu</a:t>
            </a:r>
          </a:p>
          <a:p>
            <a:pPr lvl="1"/>
            <a:r>
              <a:rPr lang="pl-PL" noProof="0" dirty="0" smtClean="0"/>
              <a:t>Drugi poziom</a:t>
            </a:r>
          </a:p>
          <a:p>
            <a:pPr lvl="2"/>
            <a:r>
              <a:rPr lang="pl-PL" noProof="0" dirty="0" smtClean="0"/>
              <a:t>Trzeci poziom</a:t>
            </a:r>
          </a:p>
          <a:p>
            <a:pPr lvl="3"/>
            <a:r>
              <a:rPr lang="pl-PL" noProof="0" dirty="0" smtClean="0"/>
              <a:t>Czwarty poziom</a:t>
            </a:r>
          </a:p>
          <a:p>
            <a:pPr lvl="4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335D403-D77F-4326-A6A0-75BE86B36945}" type="datetime1">
              <a:rPr lang="pl-PL" noProof="0" smtClean="0"/>
              <a:pPr/>
              <a:t>2016-09-23</a:t>
            </a:fld>
            <a:endParaRPr lang="pl-PL" noProof="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pl-PL" dirty="0" smtClean="0"/>
              <a:t>Okręgowa Komisja Egzaminacyjna w Krakowie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1" kern="1200" cap="none" baseline="0">
          <a:ln>
            <a:solidFill>
              <a:schemeClr val="bg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alphaModFix amt="10000"/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6375900"/>
            <a:ext cx="12188825" cy="365469"/>
          </a:xfrm>
          <a:prstGeom prst="rect">
            <a:avLst/>
          </a:prstGeom>
          <a:solidFill>
            <a:schemeClr val="bg1">
              <a:lumMod val="8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>
              <a:solidFill>
                <a:srgbClr val="FFFFFF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64" y="3764"/>
            <a:ext cx="6508571" cy="68580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7" y="4369287"/>
            <a:ext cx="1904763" cy="1904762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pl-PL" noProof="0" dirty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pl-PL" noProof="0" dirty="0" smtClean="0"/>
              <a:t>Kliknij, aby edytować style wzorca tekstu</a:t>
            </a:r>
          </a:p>
          <a:p>
            <a:pPr lvl="1"/>
            <a:r>
              <a:rPr lang="pl-PL" noProof="0" dirty="0" smtClean="0"/>
              <a:t>Drugi poziom</a:t>
            </a:r>
          </a:p>
          <a:p>
            <a:pPr lvl="2"/>
            <a:r>
              <a:rPr lang="pl-PL" noProof="0" dirty="0" smtClean="0"/>
              <a:t>Trzeci poziom</a:t>
            </a:r>
          </a:p>
          <a:p>
            <a:pPr lvl="3"/>
            <a:r>
              <a:rPr lang="pl-PL" noProof="0" dirty="0" smtClean="0"/>
              <a:t>Czwarty poziom</a:t>
            </a:r>
          </a:p>
          <a:p>
            <a:pPr lvl="4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1117309" y="6400803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2016-09-23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907842" y="6400803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Okręgowa Komisja Egzaminacyjna w Krakowie</a:t>
            </a:r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0167147" y="6400803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Prostokąt 11"/>
          <p:cNvSpPr/>
          <p:nvPr userDrawn="1"/>
        </p:nvSpPr>
        <p:spPr>
          <a:xfrm>
            <a:off x="0" y="6375900"/>
            <a:ext cx="12188825" cy="365469"/>
          </a:xfrm>
          <a:prstGeom prst="rect">
            <a:avLst/>
          </a:prstGeom>
          <a:solidFill>
            <a:schemeClr val="bg1">
              <a:lumMod val="8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>
              <a:solidFill>
                <a:srgbClr val="FFFFFF"/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64" y="3764"/>
            <a:ext cx="6508571" cy="685800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7" y="4369287"/>
            <a:ext cx="1904763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40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1" kern="1200" cap="none" baseline="0">
          <a:ln>
            <a:solidFill>
              <a:schemeClr val="bg1"/>
            </a:solidFill>
          </a:ln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alphaModFix amt="20000"/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6375898"/>
            <a:ext cx="12188825" cy="365469"/>
          </a:xfrm>
          <a:prstGeom prst="rect">
            <a:avLst/>
          </a:prstGeom>
          <a:solidFill>
            <a:schemeClr val="bg1">
              <a:lumMod val="8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64" y="3764"/>
            <a:ext cx="6508571" cy="68580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7" y="4369287"/>
            <a:ext cx="1904762" cy="1904762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pl-PL" noProof="0" dirty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pl-PL" noProof="0" dirty="0" smtClean="0"/>
              <a:t>Kliknij, aby edytować style wzorca tekstu</a:t>
            </a:r>
          </a:p>
          <a:p>
            <a:pPr lvl="1"/>
            <a:r>
              <a:rPr lang="pl-PL" noProof="0" dirty="0" smtClean="0"/>
              <a:t>Drugi poziom</a:t>
            </a:r>
          </a:p>
          <a:p>
            <a:pPr lvl="2"/>
            <a:r>
              <a:rPr lang="pl-PL" noProof="0" dirty="0" smtClean="0"/>
              <a:t>Trzeci poziom</a:t>
            </a:r>
          </a:p>
          <a:p>
            <a:pPr lvl="3"/>
            <a:r>
              <a:rPr lang="pl-PL" noProof="0" dirty="0" smtClean="0"/>
              <a:t>Czwarty poziom</a:t>
            </a:r>
          </a:p>
          <a:p>
            <a:pPr lvl="4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65B29E8C-E49A-4528-932B-32C0D2D608A9}" type="datetime1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2016-09-23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pl-PL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Okręgowa Komisja Egzaminacyjna w Krakowie</a:t>
            </a:r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97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1" kern="1200" cap="none" baseline="0">
          <a:ln>
            <a:solidFill>
              <a:schemeClr val="bg1"/>
            </a:solidFill>
          </a:ln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ke.krakow.pl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armonogram_egzaminow%202017.pdf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548680"/>
            <a:ext cx="6847298" cy="2356613"/>
          </a:xfrm>
          <a:prstGeom prst="rect">
            <a:avLst/>
          </a:prstGeom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pl-PL" noProof="0" smtClean="0"/>
              <a:pPr/>
              <a:t>1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96904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Egzamin maturalny 2016 w liczbach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 smtClean="0"/>
              <a:t>Przebieg egzaminu maturalnego w województwie podkarpackim monitorowało 18 obserwatorów:</a:t>
            </a:r>
          </a:p>
          <a:p>
            <a:pPr>
              <a:lnSpc>
                <a:spcPct val="100000"/>
              </a:lnSpc>
            </a:pPr>
            <a:r>
              <a:rPr lang="pl-PL" sz="2000" dirty="0" smtClean="0"/>
              <a:t>pracowników kuratoriów oświaty, </a:t>
            </a:r>
          </a:p>
          <a:p>
            <a:pPr>
              <a:lnSpc>
                <a:spcPct val="100000"/>
              </a:lnSpc>
            </a:pPr>
            <a:r>
              <a:rPr lang="pl-PL" sz="2000" dirty="0" smtClean="0"/>
              <a:t>organów prowadzących, </a:t>
            </a:r>
          </a:p>
          <a:p>
            <a:pPr>
              <a:lnSpc>
                <a:spcPct val="100000"/>
              </a:lnSpc>
            </a:pPr>
            <a:r>
              <a:rPr lang="pl-PL" sz="2000" dirty="0" smtClean="0"/>
              <a:t>szkół wyższych, ośrodków doskonalenia nauczycieli, </a:t>
            </a:r>
          </a:p>
          <a:p>
            <a:pPr>
              <a:lnSpc>
                <a:spcPct val="100000"/>
              </a:lnSpc>
            </a:pPr>
            <a:r>
              <a:rPr lang="pl-PL" sz="2000" dirty="0" smtClean="0"/>
              <a:t>jednostek samorządów terytorialnych, poradni pedagogiczno-psychologicznych</a:t>
            </a:r>
          </a:p>
          <a:p>
            <a:pPr>
              <a:lnSpc>
                <a:spcPct val="100000"/>
              </a:lnSpc>
            </a:pPr>
            <a:r>
              <a:rPr lang="pl-PL" sz="2000" dirty="0"/>
              <a:t>p</a:t>
            </a:r>
            <a:r>
              <a:rPr lang="pl-PL" sz="2000" dirty="0" smtClean="0"/>
              <a:t>racowników OKE.</a:t>
            </a:r>
            <a:endParaRPr lang="pl-PL" sz="2000" dirty="0">
              <a:solidFill>
                <a:srgbClr val="002060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69611" y="188641"/>
            <a:ext cx="442267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363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693812" y="548680"/>
          <a:ext cx="10945218" cy="581199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202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249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98618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Termin</a:t>
                      </a:r>
                      <a:endParaRPr lang="pl-PL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Zadanie/Działanie</a:t>
                      </a:r>
                      <a:endParaRPr lang="pl-PL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8618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do 7 lutego</a:t>
                      </a:r>
                      <a:endParaRPr lang="pl-PL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Przyjęcie od uczniów i absolwentów deklaracji ostatecznych; przyjęcie brakującej dokumentacji uprawniającej do dostosowania warunków </a:t>
                      </a:r>
                      <a:br>
                        <a:rPr lang="pl-PL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form egzaminu maturalnego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8618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do 10 lutego</a:t>
                      </a:r>
                      <a:endParaRPr lang="pl-PL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Ustalenie sposobów dostosowania warunków i form egzaminu dla uczniów i absolwentów uprawnionych do dostosowań oraz poinformowanie ich</a:t>
                      </a:r>
                      <a:br>
                        <a:rPr lang="pl-PL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nich na piśmie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8618">
                <a:tc rowSpan="4"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do 15 lutego</a:t>
                      </a:r>
                      <a:endParaRPr lang="pl-PL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Przyjęcie oświadczeń uczniów i absolwentów o korzystaniu albo niekorzystaniu z przyznanych dostosowań 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8618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Przekazanie do OKE w formie elektronicznej wykazu uczniów</a:t>
                      </a:r>
                      <a:br>
                        <a:rPr lang="pl-PL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absolwentów przystępujących do egzaminu maturalnego 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861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Złożenie zapotrzebowania na arkusze egzaminacyjne dla nauczycieli wspomagających zdających w czytaniu lub pisaniu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98618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Ustalenie w uzgodnieniu z OKE zamówienia szkoły na arkusze egzaminacyjne dla uczniów lub absolwentów z niepełnosprawnościami sprzężonymi oraz inne arkusze </a:t>
                      </a:r>
                      <a:r>
                        <a:rPr lang="pl-PL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pozasystemowe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10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Dokładna data </a:t>
            </a:r>
            <a:r>
              <a:rPr lang="pl-PL" dirty="0"/>
              <a:t>szkolenia w 2017 roku zostanie </a:t>
            </a:r>
            <a:r>
              <a:rPr lang="pl-PL" dirty="0" smtClean="0"/>
              <a:t>przekazana</a:t>
            </a:r>
            <a:r>
              <a:rPr lang="pl-PL" dirty="0"/>
              <a:t/>
            </a:r>
            <a:br>
              <a:rPr lang="pl-PL" dirty="0"/>
            </a:br>
            <a:r>
              <a:rPr lang="pl-PL" u="sng" dirty="0"/>
              <a:t>w </a:t>
            </a:r>
            <a:r>
              <a:rPr lang="pl-PL" u="sng" dirty="0" smtClean="0"/>
              <a:t>IV </a:t>
            </a:r>
            <a:r>
              <a:rPr lang="pl-PL" u="sng" dirty="0"/>
              <a:t>kwartale 2016 r</a:t>
            </a:r>
            <a:r>
              <a:rPr lang="pl-PL" dirty="0"/>
              <a:t>. [§ 40 ust. 2</a:t>
            </a:r>
            <a:r>
              <a:rPr lang="pl-PL" dirty="0" smtClean="0"/>
              <a:t>]. 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101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909836" y="548680"/>
          <a:ext cx="10513168" cy="25202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184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947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Termin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Zadanie/Działanie</a:t>
                      </a:r>
                      <a:endParaRPr lang="pl-PL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75179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do 20 lutego</a:t>
                      </a:r>
                      <a:endParaRPr lang="pl-PL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Poinformowanie OKE o braku możliwości powołania zespołu przedmiotowego do przeprowadzenia części ustnej egzaminu</a:t>
                      </a:r>
                      <a:br>
                        <a:rPr lang="pl-PL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 języka obcego nowożytnego lub braku możliwości powołania zespołu nadzorującego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3488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w marcu</a:t>
                      </a:r>
                      <a:endParaRPr lang="pl-PL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Odbycie przez PZE lub zastępcę PZE szkolenia w zakresie organizacji egzaminu maturalnego organizowanego przez OKE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588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1"/>
                </a:solidFill>
              </a:rPr>
              <a:t>Kurs na platformie MOODLE</a:t>
            </a:r>
            <a:endParaRPr lang="pl-PL" dirty="0">
              <a:solidFill>
                <a:schemeClr val="accent1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72" y="1901403"/>
            <a:ext cx="7446547" cy="4351338"/>
          </a:xfrm>
        </p:spPr>
      </p:pic>
      <p:grpSp>
        <p:nvGrpSpPr>
          <p:cNvPr id="6" name="Grupa 5"/>
          <p:cNvGrpSpPr/>
          <p:nvPr/>
        </p:nvGrpSpPr>
        <p:grpSpPr>
          <a:xfrm>
            <a:off x="1977976" y="3019432"/>
            <a:ext cx="1478738" cy="1057640"/>
            <a:chOff x="1977976" y="3019432"/>
            <a:chExt cx="1478738" cy="1057640"/>
          </a:xfrm>
        </p:grpSpPr>
        <p:sp>
          <p:nvSpPr>
            <p:cNvPr id="5" name="Strzałka w dół 4"/>
            <p:cNvSpPr/>
            <p:nvPr/>
          </p:nvSpPr>
          <p:spPr>
            <a:xfrm rot="20221792">
              <a:off x="1977976" y="3019432"/>
              <a:ext cx="73108" cy="978408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rgbClr val="FFFFFF"/>
                </a:solidFill>
              </a:endParaRPr>
            </a:p>
          </p:txBody>
        </p:sp>
        <p:cxnSp>
          <p:nvCxnSpPr>
            <p:cNvPr id="7" name="Łącznik prostoliniowy 6"/>
            <p:cNvCxnSpPr/>
            <p:nvPr/>
          </p:nvCxnSpPr>
          <p:spPr>
            <a:xfrm>
              <a:off x="2349996" y="4077072"/>
              <a:ext cx="1106718" cy="0"/>
            </a:xfrm>
            <a:prstGeom prst="line">
              <a:avLst/>
            </a:prstGeom>
            <a:ln w="190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102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49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51062" y="365128"/>
            <a:ext cx="7886700" cy="855355"/>
          </a:xfrm>
        </p:spPr>
        <p:txBody>
          <a:bodyPr>
            <a:normAutofit/>
          </a:bodyPr>
          <a:lstStyle/>
          <a:p>
            <a:r>
              <a:rPr lang="pl-PL" dirty="0" smtClean="0"/>
              <a:t>Pytania na platformie MOODLE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004" y="1484784"/>
            <a:ext cx="6959577" cy="4805112"/>
          </a:xfr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103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14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21804" y="1772816"/>
            <a:ext cx="6858000" cy="1571096"/>
          </a:xfrm>
        </p:spPr>
        <p:txBody>
          <a:bodyPr/>
          <a:lstStyle/>
          <a:p>
            <a:r>
              <a:rPr lang="pl-PL" dirty="0" smtClean="0">
                <a:solidFill>
                  <a:schemeClr val="accent1"/>
                </a:solidFill>
              </a:rPr>
              <a:t>Dziękuję za uwagę</a:t>
            </a:r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2422004" y="4509120"/>
            <a:ext cx="5831576" cy="1707410"/>
          </a:xfrm>
        </p:spPr>
        <p:txBody>
          <a:bodyPr>
            <a:normAutofit/>
          </a:bodyPr>
          <a:lstStyle/>
          <a:p>
            <a:pPr algn="l"/>
            <a:r>
              <a:rPr lang="pl-PL" i="1" dirty="0" smtClean="0"/>
              <a:t>Lech Gawryłow</a:t>
            </a:r>
          </a:p>
          <a:p>
            <a:pPr algn="l"/>
            <a:r>
              <a:rPr lang="pl-PL" sz="1800" dirty="0"/>
              <a:t>dyrektor Okręgowej Komisji </a:t>
            </a:r>
            <a:r>
              <a:rPr lang="pl-PL" sz="1800" dirty="0" smtClean="0"/>
              <a:t>Egzaminacyjnej</a:t>
            </a:r>
          </a:p>
          <a:p>
            <a:pPr algn="l"/>
            <a:r>
              <a:rPr lang="pl-PL" sz="1800" dirty="0" smtClean="0"/>
              <a:t>w </a:t>
            </a:r>
            <a:r>
              <a:rPr lang="pl-PL" sz="1800" dirty="0"/>
              <a:t>Krakowie</a:t>
            </a:r>
          </a:p>
        </p:txBody>
      </p:sp>
    </p:spTree>
    <p:extLst>
      <p:ext uri="{BB962C8B-B14F-4D97-AF65-F5344CB8AC3E}">
        <p14:creationId xmlns:p14="http://schemas.microsoft.com/office/powerpoint/2010/main" val="31935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 smtClean="0"/>
              <a:t>Wybór języków obcych nowożytnych jako przedmiotów obowiązkowych</a:t>
            </a:r>
            <a:endParaRPr lang="pl-PL" sz="32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69611" y="188641"/>
            <a:ext cx="442267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</p:nvPr>
        </p:nvGraphicFramePr>
        <p:xfrm>
          <a:off x="1117309" y="1701800"/>
          <a:ext cx="10157354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004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Wybór przedmiotów dodatkowych</a:t>
            </a:r>
            <a:endParaRPr lang="pl-PL" sz="32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69611" y="188641"/>
            <a:ext cx="442267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</p:nvPr>
        </p:nvGraphicFramePr>
        <p:xfrm>
          <a:off x="1117309" y="1701800"/>
          <a:ext cx="10157354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098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448286" cy="1397000"/>
          </a:xfrm>
        </p:spPr>
        <p:txBody>
          <a:bodyPr>
            <a:noAutofit/>
          </a:bodyPr>
          <a:lstStyle/>
          <a:p>
            <a:r>
              <a:rPr lang="pl-PL" sz="3200" dirty="0" smtClean="0"/>
              <a:t>Zdawalność egzaminów </a:t>
            </a:r>
            <a:br>
              <a:rPr lang="pl-PL" sz="3200" dirty="0" smtClean="0"/>
            </a:br>
            <a:r>
              <a:rPr lang="pl-PL" sz="3200" dirty="0" smtClean="0"/>
              <a:t>z przedmiotów obowiązkowych (maj)</a:t>
            </a:r>
            <a:endParaRPr lang="pl-PL" sz="32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69611" y="188641"/>
            <a:ext cx="442267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Symbol zastępczy zawartości 8"/>
          <p:cNvGraphicFramePr>
            <a:graphicFrameLocks noGrp="1"/>
          </p:cNvGraphicFramePr>
          <p:nvPr>
            <p:ph idx="1"/>
          </p:nvPr>
        </p:nvGraphicFramePr>
        <p:xfrm>
          <a:off x="1117309" y="1701800"/>
          <a:ext cx="10157354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433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5274" y="76200"/>
            <a:ext cx="11518278" cy="976536"/>
          </a:xfrm>
        </p:spPr>
        <p:txBody>
          <a:bodyPr>
            <a:normAutofit/>
          </a:bodyPr>
          <a:lstStyle/>
          <a:p>
            <a:r>
              <a:rPr lang="pl-PL" sz="3200" dirty="0" smtClean="0"/>
              <a:t>Średnie wyniki egzaminów pisemnych (%)</a:t>
            </a:r>
            <a:endParaRPr lang="pl-PL" sz="3200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431259" y="1196752"/>
          <a:ext cx="11326308" cy="4975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309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Zdawalność egzaminu maturalnego</a:t>
            </a:r>
            <a:br>
              <a:rPr lang="pl-PL" sz="3600" dirty="0" smtClean="0"/>
            </a:br>
            <a:r>
              <a:rPr lang="pl-PL" sz="3600" dirty="0" smtClean="0"/>
              <a:t>w powiatach (LO i TE)</a:t>
            </a:r>
            <a:endParaRPr lang="pl-PL" sz="3600" dirty="0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2159000" y="1162050"/>
          <a:ext cx="7237115" cy="569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Microsoft Map" r:id="rId4" imgW="5429250" imgH="5695950" progId="">
                  <p:embed/>
                </p:oleObj>
              </mc:Choice>
              <mc:Fallback>
                <p:oleObj name="Microsoft Map" r:id="rId4" imgW="5429250" imgH="569595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1162050"/>
                        <a:ext cx="7237115" cy="569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789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35273" y="76200"/>
            <a:ext cx="10939390" cy="1397000"/>
          </a:xfrm>
        </p:spPr>
        <p:txBody>
          <a:bodyPr>
            <a:normAutofit/>
          </a:bodyPr>
          <a:lstStyle/>
          <a:p>
            <a:r>
              <a:rPr lang="pl-PL" sz="3600" dirty="0" smtClean="0"/>
              <a:t>Zdawalność egzaminu maturalnego </a:t>
            </a:r>
            <a:br>
              <a:rPr lang="pl-PL" sz="3600" dirty="0" smtClean="0"/>
            </a:br>
            <a:r>
              <a:rPr lang="pl-PL" sz="3600" dirty="0" smtClean="0"/>
              <a:t>w powiatach województwa podkarpackiego</a:t>
            </a:r>
            <a:endParaRPr lang="pl-PL" sz="36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270685" y="1772817"/>
            <a:ext cx="1343799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0317782" y="2204865"/>
            <a:ext cx="1343799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414948"/>
              </p:ext>
            </p:extLst>
          </p:nvPr>
        </p:nvGraphicFramePr>
        <p:xfrm>
          <a:off x="-240641" y="1268760"/>
          <a:ext cx="7101533" cy="5589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Microsoft Map" r:id="rId4" imgW="5429250" imgH="5695950" progId="">
                  <p:embed/>
                </p:oleObj>
              </mc:Choice>
              <mc:Fallback>
                <p:oleObj name="Microsoft Map" r:id="rId4" imgW="5429250" imgH="569595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40641" y="1268760"/>
                        <a:ext cx="7101533" cy="55892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829781"/>
              </p:ext>
            </p:extLst>
          </p:nvPr>
        </p:nvGraphicFramePr>
        <p:xfrm>
          <a:off x="5211467" y="1473200"/>
          <a:ext cx="6977359" cy="5491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Microsoft Map" r:id="rId6" imgW="5429250" imgH="5695950" progId="">
                  <p:embed/>
                </p:oleObj>
              </mc:Choice>
              <mc:Fallback>
                <p:oleObj name="Microsoft Map" r:id="rId6" imgW="5429250" imgH="5695950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1467" y="1473200"/>
                        <a:ext cx="6977359" cy="54915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223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Egzamin poprawkowy w sierpniu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1258" y="1701800"/>
            <a:ext cx="10843405" cy="447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W województwie podkarpackim przystąpiło </a:t>
            </a:r>
            <a:r>
              <a:rPr lang="pl-PL" dirty="0" smtClean="0">
                <a:solidFill>
                  <a:srgbClr val="FF0000"/>
                </a:solidFill>
              </a:rPr>
              <a:t>3 055 </a:t>
            </a:r>
            <a:r>
              <a:rPr lang="pl-PL" dirty="0" smtClean="0"/>
              <a:t>osób:</a:t>
            </a:r>
          </a:p>
          <a:p>
            <a:r>
              <a:rPr lang="pl-PL" dirty="0" smtClean="0"/>
              <a:t>świadectwo dojrzałości uzyskały </a:t>
            </a:r>
            <a:r>
              <a:rPr lang="pl-PL" dirty="0" smtClean="0">
                <a:solidFill>
                  <a:srgbClr val="FF0000"/>
                </a:solidFill>
              </a:rPr>
              <a:t>909 </a:t>
            </a:r>
            <a:r>
              <a:rPr lang="pl-PL" dirty="0" smtClean="0"/>
              <a:t>osoby, </a:t>
            </a:r>
            <a:br>
              <a:rPr lang="pl-PL" dirty="0" smtClean="0"/>
            </a:br>
            <a:r>
              <a:rPr lang="pl-PL" dirty="0" smtClean="0"/>
              <a:t>czyli 30% zdających, tegoroczni absolwenci stanowili  75%.</a:t>
            </a:r>
          </a:p>
          <a:p>
            <a:pPr>
              <a:buNone/>
            </a:pPr>
            <a:r>
              <a:rPr lang="pl-PL" dirty="0" smtClean="0"/>
              <a:t>Odsetek sukcesów w sierpniu:</a:t>
            </a:r>
          </a:p>
          <a:p>
            <a:r>
              <a:rPr lang="pl-PL" dirty="0" smtClean="0"/>
              <a:t>82% (język polski),</a:t>
            </a:r>
          </a:p>
          <a:p>
            <a:r>
              <a:rPr lang="pl-PL" dirty="0" smtClean="0"/>
              <a:t>24% (matematyka)</a:t>
            </a:r>
          </a:p>
          <a:p>
            <a:r>
              <a:rPr lang="pl-PL" dirty="0" smtClean="0"/>
              <a:t>oraz 70% (język angielski), 100% (język niemiecki), 100% (język rosyjski).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178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"/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Zdawalność egzaminu maturalnego</a:t>
            </a:r>
            <a:br>
              <a:rPr lang="pl-PL" sz="3200" dirty="0" smtClean="0"/>
            </a:br>
            <a:r>
              <a:rPr lang="pl-PL" sz="3200" dirty="0" smtClean="0"/>
              <a:t>w różnych typach szkół </a:t>
            </a:r>
            <a:endParaRPr lang="pl-PL" sz="3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766312" y="4653136"/>
            <a:ext cx="479928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pl-PL" sz="2000" b="1" dirty="0" smtClean="0">
                <a:solidFill>
                  <a:srgbClr val="FF0000"/>
                </a:solidFill>
              </a:rPr>
              <a:t>Maj + czerwiec + sierpień</a:t>
            </a:r>
          </a:p>
          <a:p>
            <a:pPr>
              <a:lnSpc>
                <a:spcPct val="95000"/>
              </a:lnSpc>
            </a:pPr>
            <a:r>
              <a:rPr lang="pl-PL" sz="2000" b="1" dirty="0" smtClean="0"/>
              <a:t>Zdawalność: </a:t>
            </a:r>
            <a:br>
              <a:rPr lang="pl-PL" sz="2000" b="1" dirty="0" smtClean="0"/>
            </a:br>
            <a:r>
              <a:rPr lang="pl-PL" sz="2000" b="1" dirty="0" smtClean="0"/>
              <a:t>woj. podkarpackie 	84%</a:t>
            </a:r>
            <a:br>
              <a:rPr lang="pl-PL" sz="2000" b="1" dirty="0" smtClean="0"/>
            </a:br>
            <a:r>
              <a:rPr lang="pl-PL" sz="2000" b="1" dirty="0" smtClean="0"/>
              <a:t>Polska              	85%</a:t>
            </a:r>
            <a:endParaRPr lang="pl-PL" sz="20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27244" y="4725144"/>
            <a:ext cx="47763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pl-PL" sz="2000" b="1" dirty="0" smtClean="0">
                <a:solidFill>
                  <a:srgbClr val="FF0000"/>
                </a:solidFill>
              </a:rPr>
              <a:t>Maj</a:t>
            </a:r>
            <a:r>
              <a:rPr lang="pl-PL" sz="2000" b="1" dirty="0" smtClean="0"/>
              <a:t> zdawalność:</a:t>
            </a:r>
            <a:br>
              <a:rPr lang="pl-PL" sz="2000" b="1" dirty="0" smtClean="0"/>
            </a:b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>woj. podkarpackie  80%</a:t>
            </a:r>
            <a:br>
              <a:rPr lang="pl-PL" sz="2000" b="1" dirty="0" smtClean="0"/>
            </a:br>
            <a:r>
              <a:rPr lang="pl-PL" sz="2000" b="1" dirty="0" smtClean="0"/>
              <a:t>Polska               	80%</a:t>
            </a:r>
            <a:endParaRPr lang="pl-PL" sz="2000" b="1" dirty="0"/>
          </a:p>
        </p:txBody>
      </p:sp>
      <p:graphicFrame>
        <p:nvGraphicFramePr>
          <p:cNvPr id="8" name="Wykres 7"/>
          <p:cNvGraphicFramePr/>
          <p:nvPr/>
        </p:nvGraphicFramePr>
        <p:xfrm>
          <a:off x="815202" y="1916832"/>
          <a:ext cx="525183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Wykres 8"/>
          <p:cNvGraphicFramePr/>
          <p:nvPr/>
        </p:nvGraphicFramePr>
        <p:xfrm>
          <a:off x="6382371" y="1772817"/>
          <a:ext cx="5806456" cy="3000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987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0"/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636985"/>
              </p:ext>
            </p:extLst>
          </p:nvPr>
        </p:nvGraphicFramePr>
        <p:xfrm>
          <a:off x="3070076" y="1163995"/>
          <a:ext cx="5080248" cy="5465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Microsoft Map" r:id="rId5" imgW="4648200" imgH="5000625" progId="">
                  <p:embed/>
                </p:oleObj>
              </mc:Choice>
              <mc:Fallback>
                <p:oleObj name="Microsoft Map" r:id="rId5" imgW="4648200" imgH="5000625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076" y="1163995"/>
                        <a:ext cx="5080248" cy="54654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3852" y="188640"/>
            <a:ext cx="8424936" cy="1048544"/>
          </a:xfrm>
        </p:spPr>
        <p:txBody>
          <a:bodyPr>
            <a:noAutofit/>
          </a:bodyPr>
          <a:lstStyle/>
          <a:p>
            <a:pPr algn="ctr"/>
            <a:r>
              <a:rPr lang="pl-PL" sz="3200" dirty="0">
                <a:solidFill>
                  <a:schemeClr val="tx1"/>
                </a:solidFill>
              </a:rPr>
              <a:t>Zdawalność egzaminu maturalnego (%) w powiatach po sesji </a:t>
            </a:r>
            <a:r>
              <a:rPr lang="pl-PL" sz="3200" dirty="0" smtClean="0">
                <a:solidFill>
                  <a:schemeClr val="tx1"/>
                </a:solidFill>
              </a:rPr>
              <a:t>2016</a:t>
            </a:r>
            <a:endParaRPr lang="pl-PL" sz="3200" dirty="0">
              <a:solidFill>
                <a:schemeClr val="tx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7921978" y="1484784"/>
            <a:ext cx="1728192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pl-PL" sz="3200" b="1" dirty="0">
                <a:solidFill>
                  <a:srgbClr val="374C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+ TE</a:t>
            </a:r>
          </a:p>
        </p:txBody>
      </p:sp>
    </p:spTree>
    <p:extLst>
      <p:ext uri="{BB962C8B-B14F-4D97-AF65-F5344CB8AC3E}">
        <p14:creationId xmlns:p14="http://schemas.microsoft.com/office/powerpoint/2010/main" val="233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405780" y="404665"/>
            <a:ext cx="9289032" cy="1944215"/>
          </a:xfrm>
        </p:spPr>
        <p:txBody>
          <a:bodyPr/>
          <a:lstStyle/>
          <a:p>
            <a:r>
              <a:rPr lang="pl-PL" dirty="0" smtClean="0">
                <a:solidFill>
                  <a:schemeClr val="accent1"/>
                </a:solidFill>
              </a:rPr>
              <a:t>Matura w 2016 i 2017 roku</a:t>
            </a:r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549797" y="2996952"/>
            <a:ext cx="5616623" cy="1032933"/>
          </a:xfrm>
        </p:spPr>
        <p:txBody>
          <a:bodyPr>
            <a:normAutofit/>
          </a:bodyPr>
          <a:lstStyle/>
          <a:p>
            <a:r>
              <a:rPr lang="pl-PL" dirty="0" smtClean="0"/>
              <a:t>Szkolenie dyrektorów</a:t>
            </a:r>
            <a:br>
              <a:rPr lang="pl-PL" dirty="0" smtClean="0"/>
            </a:br>
            <a:r>
              <a:rPr lang="pl-PL" dirty="0" smtClean="0"/>
              <a:t>szkół ponadgimnazjalnych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902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0"/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22371"/>
              </p:ext>
            </p:extLst>
          </p:nvPr>
        </p:nvGraphicFramePr>
        <p:xfrm>
          <a:off x="621804" y="1117622"/>
          <a:ext cx="5093540" cy="5479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Microsoft Map" r:id="rId5" imgW="4648200" imgH="5000625" progId="">
                  <p:embed/>
                </p:oleObj>
              </mc:Choice>
              <mc:Fallback>
                <p:oleObj name="Microsoft Map" r:id="rId5" imgW="4648200" imgH="5000625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804" y="1117622"/>
                        <a:ext cx="5093540" cy="54797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783079"/>
              </p:ext>
            </p:extLst>
          </p:nvPr>
        </p:nvGraphicFramePr>
        <p:xfrm>
          <a:off x="6454453" y="1196752"/>
          <a:ext cx="5113505" cy="5501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Microsoft Map" r:id="rId7" imgW="4648200" imgH="5000625" progId="">
                  <p:embed/>
                </p:oleObj>
              </mc:Choice>
              <mc:Fallback>
                <p:oleObj name="Microsoft Map" r:id="rId7" imgW="4648200" imgH="5000625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4453" y="1196752"/>
                        <a:ext cx="5113505" cy="55012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89956" y="76200"/>
            <a:ext cx="8424936" cy="1048544"/>
          </a:xfrm>
        </p:spPr>
        <p:txBody>
          <a:bodyPr>
            <a:noAutofit/>
          </a:bodyPr>
          <a:lstStyle/>
          <a:p>
            <a:pPr algn="ctr"/>
            <a:r>
              <a:rPr lang="pl-PL" sz="3200" dirty="0"/>
              <a:t>Zdawalność egzaminu </a:t>
            </a:r>
            <a:r>
              <a:rPr lang="pl-PL" sz="3200" dirty="0" smtClean="0"/>
              <a:t>maturalnego</a:t>
            </a:r>
            <a:br>
              <a:rPr lang="pl-PL" sz="3200" dirty="0" smtClean="0"/>
            </a:br>
            <a:r>
              <a:rPr lang="pl-PL" sz="3200" dirty="0" smtClean="0"/>
              <a:t>w </a:t>
            </a:r>
            <a:r>
              <a:rPr lang="pl-PL" sz="3200" dirty="0"/>
              <a:t>powiatach po sesji </a:t>
            </a:r>
            <a:r>
              <a:rPr lang="pl-PL" sz="3200" dirty="0" smtClean="0"/>
              <a:t>2016</a:t>
            </a:r>
            <a:endParaRPr lang="pl-PL" sz="32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582244" y="1340768"/>
            <a:ext cx="1008112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pl-PL" sz="3200" b="1" dirty="0">
                <a:solidFill>
                  <a:srgbClr val="374C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0054852" y="1343327"/>
            <a:ext cx="1008112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pl-PL" sz="3200" b="1" dirty="0">
                <a:solidFill>
                  <a:srgbClr val="374C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</a:p>
        </p:txBody>
      </p:sp>
    </p:spTree>
    <p:extLst>
      <p:ext uri="{BB962C8B-B14F-4D97-AF65-F5344CB8AC3E}">
        <p14:creationId xmlns:p14="http://schemas.microsoft.com/office/powerpoint/2010/main" val="362369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053852" y="288344"/>
            <a:ext cx="10157354" cy="1080120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Więcej informacji o wynikach egzaminu maturalnego na stronie OKE w Krakowie</a:t>
            </a:r>
            <a:endParaRPr lang="pl-PL" sz="36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103158" y="2204864"/>
            <a:ext cx="10270466" cy="4032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>
                <a:hlinkClick r:id="rId2"/>
              </a:rPr>
              <a:t>http://www.oke.krakow.pl</a:t>
            </a:r>
            <a:endParaRPr lang="pl-PL" dirty="0" smtClean="0"/>
          </a:p>
          <a:p>
            <a:r>
              <a:rPr lang="pl-PL" dirty="0" smtClean="0"/>
              <a:t>Wstępne sprawozdania po sesji majowej i wrześniowej.</a:t>
            </a:r>
          </a:p>
          <a:p>
            <a:r>
              <a:rPr lang="pl-PL" dirty="0" smtClean="0"/>
              <a:t>Zdawalność i wyniki egzaminacyjne w powiatach.</a:t>
            </a:r>
          </a:p>
          <a:p>
            <a:r>
              <a:rPr lang="pl-PL" dirty="0" smtClean="0"/>
              <a:t>Sprawozdania przedmiotowe i ogólne, z podziałem na województwa, z sesji egzaminacyjnej 2016 r.</a:t>
            </a:r>
          </a:p>
          <a:p>
            <a:r>
              <a:rPr lang="pl-PL" dirty="0"/>
              <a:t>Wyniki z przedmiotów obowiązkowych </a:t>
            </a:r>
            <a:br>
              <a:rPr lang="pl-PL" dirty="0"/>
            </a:br>
            <a:r>
              <a:rPr lang="pl-PL" dirty="0"/>
              <a:t>i dodatkowych w szkołach.</a:t>
            </a:r>
          </a:p>
          <a:p>
            <a:pPr>
              <a:buFont typeface="Wingdings" pitchFamily="2" charset="2"/>
              <a:buChar char="ü"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424349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/>
          <a:lstStyle/>
          <a:p>
            <a:r>
              <a:rPr lang="pl-PL" dirty="0" smtClean="0"/>
              <a:t>Wyniki na stronie internetowej OKE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36" y="1196752"/>
            <a:ext cx="6070552" cy="5544616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noProof="0" smtClean="0"/>
              <a:pPr/>
              <a:t>22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17976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pl-PL" sz="32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981844" y="3717032"/>
            <a:ext cx="10157354" cy="2087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Arkusze Excel, które umożliwiają wykorzystanie wyników egzaminacyjnych w ewaluacji pracy szkoły.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679" y="332656"/>
            <a:ext cx="9438095" cy="2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6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25860" y="332656"/>
            <a:ext cx="10157354" cy="1080120"/>
          </a:xfrm>
        </p:spPr>
        <p:txBody>
          <a:bodyPr>
            <a:noAutofit/>
          </a:bodyPr>
          <a:lstStyle/>
          <a:p>
            <a:r>
              <a:rPr lang="pl-PL" dirty="0" smtClean="0"/>
              <a:t>Przechowywanie dokumentacji</a:t>
            </a:r>
            <a:br>
              <a:rPr lang="pl-PL" dirty="0" smtClean="0"/>
            </a:br>
            <a:r>
              <a:rPr lang="pl-PL" dirty="0" smtClean="0"/>
              <a:t>części ustnej egzaminu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53852" y="2060848"/>
            <a:ext cx="10157354" cy="4470400"/>
          </a:xfrm>
        </p:spPr>
        <p:txBody>
          <a:bodyPr>
            <a:normAutofit/>
          </a:bodyPr>
          <a:lstStyle/>
          <a:p>
            <a:r>
              <a:rPr lang="pl-PL" sz="2200" dirty="0" smtClean="0"/>
              <a:t>Protokoły </a:t>
            </a:r>
            <a:r>
              <a:rPr lang="pl-PL" sz="2200" dirty="0"/>
              <a:t>indywidualne </a:t>
            </a:r>
            <a:r>
              <a:rPr lang="pl-PL" sz="2200" dirty="0" smtClean="0"/>
              <a:t>egzaminu </a:t>
            </a:r>
            <a:r>
              <a:rPr lang="pl-PL" sz="2200" dirty="0"/>
              <a:t>maturalnego z danego przedmiotu przechowuje szkoła </a:t>
            </a:r>
            <a:r>
              <a:rPr lang="pl-PL" sz="2200" b="1" u="sng" dirty="0"/>
              <a:t>do </a:t>
            </a:r>
            <a:r>
              <a:rPr lang="pl-PL" sz="2200" b="1" u="sng" dirty="0" smtClean="0"/>
              <a:t>5 stycznia 2017 </a:t>
            </a:r>
            <a:r>
              <a:rPr lang="pl-PL" sz="2200" b="1" dirty="0"/>
              <a:t>r.</a:t>
            </a:r>
            <a:r>
              <a:rPr lang="pl-PL" sz="2200" dirty="0"/>
              <a:t>, a w przypadku egzaminu maturalnego w terminie poprawkowym – </a:t>
            </a:r>
            <a:r>
              <a:rPr lang="pl-PL" sz="2200" b="1" dirty="0"/>
              <a:t>do 12 marca 2017 r. </a:t>
            </a:r>
            <a:r>
              <a:rPr lang="pl-PL" sz="2200" dirty="0"/>
              <a:t>[§ 76</a:t>
            </a:r>
            <a:r>
              <a:rPr lang="pl-PL" sz="2200" dirty="0" smtClean="0"/>
              <a:t>].</a:t>
            </a:r>
          </a:p>
          <a:p>
            <a:r>
              <a:rPr lang="pl-PL" sz="2200" dirty="0" smtClean="0"/>
              <a:t>Protokoły </a:t>
            </a:r>
            <a:r>
              <a:rPr lang="pl-PL" sz="2200" dirty="0"/>
              <a:t>zbiorcze </a:t>
            </a:r>
            <a:r>
              <a:rPr lang="pl-PL" sz="2200" dirty="0" smtClean="0"/>
              <a:t>egzaminu </a:t>
            </a:r>
            <a:r>
              <a:rPr lang="pl-PL" sz="2200" dirty="0"/>
              <a:t>maturalnego z danego przedmiotu przechowuje okręgowa komisja egzaminacyjna przez okres 5 lat, licząc od dnia przekazania szkołom świadectw dojrzałości, aneksów do świadectw dojrzałości i zaświadczeń o wynikach egzaminu </a:t>
            </a:r>
            <a:r>
              <a:rPr lang="pl-PL" sz="2200" dirty="0" smtClean="0"/>
              <a:t>maturalnego. </a:t>
            </a:r>
            <a:r>
              <a:rPr lang="pl-PL" sz="2200" dirty="0"/>
              <a:t>	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noProof="0" smtClean="0"/>
              <a:pPr/>
              <a:t>24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24349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25860" y="332656"/>
            <a:ext cx="10157354" cy="1080120"/>
          </a:xfrm>
        </p:spPr>
        <p:txBody>
          <a:bodyPr>
            <a:noAutofit/>
          </a:bodyPr>
          <a:lstStyle/>
          <a:p>
            <a:r>
              <a:rPr lang="pl-PL" dirty="0" smtClean="0"/>
              <a:t>Przechowywanie dokumentacji</a:t>
            </a:r>
            <a:br>
              <a:rPr lang="pl-PL" dirty="0" smtClean="0"/>
            </a:br>
            <a:r>
              <a:rPr lang="pl-PL" dirty="0" smtClean="0"/>
              <a:t>części pisemnej egzaminu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pl-PL" sz="2600" dirty="0" smtClean="0"/>
              <a:t>Prace </a:t>
            </a:r>
            <a:r>
              <a:rPr lang="pl-PL" sz="2600" dirty="0"/>
              <a:t>egzaminacyjne zdających, a także wykazy </a:t>
            </a:r>
            <a:r>
              <a:rPr lang="pl-PL" sz="2600" dirty="0" smtClean="0"/>
              <a:t>zdających</a:t>
            </a:r>
            <a:br>
              <a:rPr lang="pl-PL" sz="2600" dirty="0" smtClean="0"/>
            </a:br>
            <a:r>
              <a:rPr lang="pl-PL" sz="2600" dirty="0" smtClean="0"/>
              <a:t>w </a:t>
            </a:r>
            <a:r>
              <a:rPr lang="pl-PL" sz="2600" dirty="0"/>
              <a:t>poszczególnych salach egzaminacyjnych oraz kopie zaświadczeń stwierdzających uzyskanie tytułu laureata lub finalisty olimpiady przedmiotowej przechowuje okręgowa komisja </a:t>
            </a:r>
            <a:r>
              <a:rPr lang="pl-PL" sz="2600" dirty="0" smtClean="0"/>
              <a:t>egzaminacyjna</a:t>
            </a:r>
            <a:br>
              <a:rPr lang="pl-PL" sz="2600" dirty="0" smtClean="0"/>
            </a:br>
            <a:r>
              <a:rPr lang="pl-PL" sz="2600" smtClean="0"/>
              <a:t>do 5 stycznia 2017 </a:t>
            </a:r>
            <a:r>
              <a:rPr lang="pl-PL" sz="2600" dirty="0"/>
              <a:t>r., a w przypadku egzaminu maturalnego </a:t>
            </a:r>
            <a:r>
              <a:rPr lang="pl-PL" sz="2600" dirty="0" smtClean="0"/>
              <a:t/>
            </a:r>
            <a:br>
              <a:rPr lang="pl-PL" sz="2600" dirty="0" smtClean="0"/>
            </a:br>
            <a:r>
              <a:rPr lang="pl-PL" sz="2600" dirty="0" smtClean="0"/>
              <a:t>w </a:t>
            </a:r>
            <a:r>
              <a:rPr lang="pl-PL" sz="2600" dirty="0"/>
              <a:t>terminie poprawkowym – do 12 marca </a:t>
            </a:r>
            <a:r>
              <a:rPr lang="pl-PL" sz="2600" dirty="0" smtClean="0"/>
              <a:t>2017 </a:t>
            </a:r>
            <a:r>
              <a:rPr lang="pl-PL" sz="2600" dirty="0"/>
              <a:t>r. </a:t>
            </a:r>
          </a:p>
          <a:p>
            <a:pPr>
              <a:lnSpc>
                <a:spcPct val="110000"/>
              </a:lnSpc>
            </a:pPr>
            <a:r>
              <a:rPr lang="pl-PL" sz="2600" dirty="0" smtClean="0"/>
              <a:t>Protokoły </a:t>
            </a:r>
            <a:r>
              <a:rPr lang="pl-PL" sz="2600" dirty="0"/>
              <a:t>zbiorcze przebiegu części pisemnej egzaminu maturalnego z danego przedmiotu przechowuje okręgowa komisja egzaminacyjna przez okres 5 lat, licząc od dnia przekazania szkołom świadectw dojrzałości, aneksów do świadectw dojrzałości i </a:t>
            </a:r>
            <a:r>
              <a:rPr lang="pl-PL" sz="2600" dirty="0" smtClean="0"/>
              <a:t>zaświadczeń</a:t>
            </a:r>
            <a:br>
              <a:rPr lang="pl-PL" sz="2600" dirty="0" smtClean="0"/>
            </a:br>
            <a:r>
              <a:rPr lang="pl-PL" sz="2600" dirty="0" smtClean="0"/>
              <a:t>o </a:t>
            </a:r>
            <a:r>
              <a:rPr lang="pl-PL" sz="2600" dirty="0"/>
              <a:t>wynikach egzaminu maturalnego.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noProof="0" smtClean="0"/>
              <a:pPr/>
              <a:t>25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50282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7748" y="404664"/>
            <a:ext cx="7008574" cy="1930400"/>
          </a:xfrm>
        </p:spPr>
        <p:txBody>
          <a:bodyPr>
            <a:normAutofit/>
          </a:bodyPr>
          <a:lstStyle/>
          <a:p>
            <a:r>
              <a:rPr lang="pl-PL" dirty="0" smtClean="0"/>
              <a:t>Matura w 2017 roku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13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16" y="1340768"/>
            <a:ext cx="8877319" cy="4352103"/>
          </a:xfrm>
          <a:prstGeom prst="rect">
            <a:avLst/>
          </a:prstGeom>
        </p:spPr>
      </p:pic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36" y="1648402"/>
            <a:ext cx="6856757" cy="4470400"/>
          </a:xfr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77788" y="116632"/>
            <a:ext cx="10805426" cy="93610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Przepisy w sprawie egzaminu maturalnego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283" y="1124744"/>
            <a:ext cx="8568952" cy="5165174"/>
          </a:xfrm>
          <a:prstGeom prst="rect">
            <a:avLst/>
          </a:prstGeom>
        </p:spPr>
      </p:pic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27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19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" y="188640"/>
            <a:ext cx="4738946" cy="6474462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28" y="1196752"/>
            <a:ext cx="10058400" cy="3879146"/>
          </a:xfrm>
          <a:prstGeom prst="rect">
            <a:avLst/>
          </a:prstGeom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28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24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332656"/>
            <a:ext cx="11521280" cy="5842644"/>
          </a:xfrm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29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07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Tematyka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89956" y="2204864"/>
            <a:ext cx="7886700" cy="4351338"/>
          </a:xfrm>
        </p:spPr>
        <p:txBody>
          <a:bodyPr/>
          <a:lstStyle/>
          <a:p>
            <a:r>
              <a:rPr lang="pl-PL" dirty="0" smtClean="0"/>
              <a:t>Wyniki egzaminu maturalnego w 2016 roku</a:t>
            </a:r>
          </a:p>
          <a:p>
            <a:r>
              <a:rPr lang="pl-PL" dirty="0" smtClean="0"/>
              <a:t>Przygotowanie  i organizacja egzaminu maturalnego w 2017 roku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noProof="0" smtClean="0"/>
              <a:pPr/>
              <a:t>3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69343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28" y="188640"/>
            <a:ext cx="10520908" cy="6531687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Elipsa 2"/>
          <p:cNvSpPr/>
          <p:nvPr/>
        </p:nvSpPr>
        <p:spPr>
          <a:xfrm>
            <a:off x="3790156" y="1700808"/>
            <a:ext cx="7484508" cy="11521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2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Informacja o maturze</a:t>
            </a:r>
            <a:endParaRPr lang="pl-PL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1772816"/>
            <a:ext cx="11484573" cy="4510925"/>
          </a:xfrm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31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10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9796" y="116632"/>
            <a:ext cx="10733418" cy="108012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Informacja dla rodziców do 30 września 2016 r.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7309" y="1412776"/>
            <a:ext cx="10157354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b="0" dirty="0"/>
          </a:p>
          <a:p>
            <a:pPr marL="514350" indent="-514350">
              <a:lnSpc>
                <a:spcPct val="115000"/>
              </a:lnSpc>
              <a:buFont typeface="+mj-lt"/>
              <a:buAutoNum type="alphaUcPeriod"/>
            </a:pPr>
            <a:r>
              <a:rPr lang="pl-PL" dirty="0" smtClean="0"/>
              <a:t>Przedmioty, </a:t>
            </a:r>
            <a:r>
              <a:rPr lang="pl-PL" dirty="0"/>
              <a:t>które są zdawane jako obowiązkowe i dodatkowe (sekcja 2.1</a:t>
            </a:r>
            <a:r>
              <a:rPr lang="pl-PL" dirty="0" smtClean="0"/>
              <a:t>.). </a:t>
            </a:r>
            <a:endParaRPr lang="pl-PL" dirty="0"/>
          </a:p>
          <a:p>
            <a:pPr marL="514350" indent="-514350">
              <a:lnSpc>
                <a:spcPct val="115000"/>
              </a:lnSpc>
              <a:buFont typeface="+mj-lt"/>
              <a:buAutoNum type="alphaUcPeriod"/>
            </a:pPr>
            <a:r>
              <a:rPr lang="pl-PL" dirty="0" smtClean="0"/>
              <a:t>Harmonogram </a:t>
            </a:r>
            <a:r>
              <a:rPr lang="pl-PL" dirty="0"/>
              <a:t>przeprowadzania egzaminu maturalnego (patrz: komunikat dyrektora CKE o harmonogramie</a:t>
            </a:r>
            <a:r>
              <a:rPr lang="pl-PL" dirty="0" smtClean="0"/>
              <a:t>). </a:t>
            </a:r>
            <a:endParaRPr lang="pl-PL" dirty="0"/>
          </a:p>
          <a:p>
            <a:pPr marL="514350" indent="-514350">
              <a:lnSpc>
                <a:spcPct val="115000"/>
              </a:lnSpc>
              <a:buFont typeface="+mj-lt"/>
              <a:buAutoNum type="alphaUcPeriod"/>
            </a:pPr>
            <a:r>
              <a:rPr lang="pl-PL" dirty="0" smtClean="0"/>
              <a:t>Warunki </a:t>
            </a:r>
            <a:r>
              <a:rPr lang="pl-PL" dirty="0"/>
              <a:t>przystąpienia do egzaminu maturalnego w terminie dodatkowym (sekcja 3.7.) lub poprawkowym (sekcja 3.8</a:t>
            </a:r>
            <a:r>
              <a:rPr lang="pl-PL" dirty="0" smtClean="0"/>
              <a:t>.). 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32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24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Informacja dla rodziców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 startAt="4"/>
            </a:pPr>
            <a:r>
              <a:rPr lang="pl-PL" dirty="0" smtClean="0"/>
              <a:t>Rodzaj </a:t>
            </a:r>
            <a:r>
              <a:rPr lang="pl-PL" dirty="0"/>
              <a:t>dokumentów, miejsca i terminów składania tych dokumentów, przede wszystkim deklaracji i dokumentów uprawniających do dostosowania warunków i form egzaminu maturalnego do potrzeb edukacyjnych i możliwości psychofizycznych </a:t>
            </a:r>
            <a:r>
              <a:rPr lang="pl-PL" dirty="0" smtClean="0"/>
              <a:t>zdających.</a:t>
            </a:r>
          </a:p>
          <a:p>
            <a:pPr marL="457200" indent="-457200">
              <a:lnSpc>
                <a:spcPct val="115000"/>
              </a:lnSpc>
              <a:buFont typeface="+mj-lt"/>
              <a:buAutoNum type="alphaUcPeriod" startAt="4"/>
            </a:pPr>
            <a:r>
              <a:rPr lang="pl-PL" dirty="0" smtClean="0"/>
              <a:t>Opłaty </a:t>
            </a:r>
            <a:r>
              <a:rPr lang="pl-PL" dirty="0"/>
              <a:t>za egzamin </a:t>
            </a:r>
            <a:r>
              <a:rPr lang="pl-PL" dirty="0" smtClean="0"/>
              <a:t>maturalny. </a:t>
            </a:r>
            <a:endParaRPr lang="pl-PL" dirty="0"/>
          </a:p>
          <a:p>
            <a:pPr marL="457200" indent="-457200">
              <a:lnSpc>
                <a:spcPct val="115000"/>
              </a:lnSpc>
              <a:buFont typeface="+mj-lt"/>
              <a:buAutoNum type="alphaUcPeriod" startAt="4"/>
            </a:pPr>
            <a:r>
              <a:rPr lang="pl-PL" dirty="0" smtClean="0"/>
              <a:t>Przyczyny </a:t>
            </a:r>
            <a:r>
              <a:rPr lang="pl-PL" dirty="0"/>
              <a:t>unieważniania egzaminu maturalnego z danego przedmiotu w części ustnej lub pisemnej przez przewodniczącego zespołu egzaminacyjnego (pkt 12.4.1.) oraz przez dyrektora OKE lub dyrektora CKE (pkt 15.1.3</a:t>
            </a:r>
            <a:r>
              <a:rPr lang="pl-PL" dirty="0" smtClean="0"/>
              <a:t>.). </a:t>
            </a:r>
            <a:endParaRPr lang="pl-PL" dirty="0"/>
          </a:p>
          <a:p>
            <a:pPr marL="457200" indent="-457200">
              <a:buFont typeface="+mj-lt"/>
              <a:buAutoNum type="arabicPeriod" startAt="4"/>
            </a:pP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33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0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Informacja dla rodziców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pl-PL" sz="2800" dirty="0"/>
              <a:t>	</a:t>
            </a:r>
          </a:p>
          <a:p>
            <a:pPr marL="457200" indent="-457200">
              <a:buFont typeface="+mj-lt"/>
              <a:buAutoNum type="alphaUcPeriod" startAt="7"/>
            </a:pPr>
            <a:r>
              <a:rPr lang="pl-PL" dirty="0"/>
              <a:t>Możliwości wglądu do pracy egzaminacyjnej (pkt 15.5.1.). </a:t>
            </a:r>
          </a:p>
          <a:p>
            <a:pPr marL="0" indent="0">
              <a:buNone/>
            </a:pPr>
            <a:endParaRPr lang="pl-PL" b="0" dirty="0"/>
          </a:p>
          <a:p>
            <a:pPr marL="0" indent="0">
              <a:buNone/>
            </a:pPr>
            <a:r>
              <a:rPr lang="pl-PL" dirty="0"/>
              <a:t>Rodzice uczniów powinni zostać poinformowani o tym, gdzie można znaleźć </a:t>
            </a:r>
            <a:r>
              <a:rPr lang="pl-PL" dirty="0" smtClean="0"/>
              <a:t>odpowiednie </a:t>
            </a:r>
            <a:r>
              <a:rPr lang="pl-PL" dirty="0"/>
              <a:t>formularze (np. na stronie internetowej CKE i OKE, stronie internetowej szkoły). </a:t>
            </a:r>
          </a:p>
          <a:p>
            <a:pPr marL="0" indent="0">
              <a:buNone/>
            </a:pPr>
            <a:endParaRPr lang="pl-PL" b="0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34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19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61764" y="260648"/>
            <a:ext cx="8136903" cy="19304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A. Przedmioty obowiązkowe</a:t>
            </a:r>
            <a:br>
              <a:rPr lang="pl-PL" dirty="0" smtClean="0"/>
            </a:br>
            <a:r>
              <a:rPr lang="pl-PL" dirty="0" smtClean="0"/>
              <a:t>i dodatkowe</a:t>
            </a:r>
            <a:br>
              <a:rPr lang="pl-PL" dirty="0" smtClean="0"/>
            </a:br>
            <a:r>
              <a:rPr lang="pl-PL" dirty="0" smtClean="0"/>
              <a:t>na egzaminie maturalnym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11082338" y="6400800"/>
            <a:ext cx="1106487" cy="320675"/>
          </a:xfrm>
        </p:spPr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35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5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Symbol zastępczy zawartości 2"/>
          <p:cNvSpPr>
            <a:spLocks noGrp="1"/>
          </p:cNvSpPr>
          <p:nvPr>
            <p:ph idx="1"/>
          </p:nvPr>
        </p:nvSpPr>
        <p:spPr>
          <a:xfrm>
            <a:off x="1530183" y="2916429"/>
            <a:ext cx="9144000" cy="30972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pl-PL" altLang="pl-PL" sz="1800" dirty="0">
              <a:solidFill>
                <a:srgbClr val="000099"/>
              </a:solidFill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pl-PL" altLang="pl-PL" sz="1800" dirty="0">
              <a:solidFill>
                <a:srgbClr val="000099"/>
              </a:solidFill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pl-PL" altLang="pl-PL" sz="1800" dirty="0">
              <a:solidFill>
                <a:srgbClr val="000099"/>
              </a:solidFill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pl-PL" altLang="pl-PL" sz="1800" dirty="0">
              <a:solidFill>
                <a:srgbClr val="000099"/>
              </a:solidFill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pl-PL" altLang="pl-PL" sz="1800" dirty="0">
              <a:solidFill>
                <a:srgbClr val="000099"/>
              </a:solidFill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pl-PL" altLang="pl-PL" sz="1800" dirty="0">
              <a:solidFill>
                <a:srgbClr val="000099"/>
              </a:solidFill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pl-PL" altLang="pl-PL" sz="1800" dirty="0">
              <a:solidFill>
                <a:srgbClr val="000099"/>
              </a:solidFill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pl-PL" altLang="pl-PL" sz="1800" dirty="0">
              <a:solidFill>
                <a:srgbClr val="000099"/>
              </a:solidFill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pl-PL" altLang="pl-PL" sz="1800" dirty="0">
              <a:solidFill>
                <a:srgbClr val="000099"/>
              </a:solidFill>
              <a:latin typeface="Arial" charset="0"/>
            </a:endParaRPr>
          </a:p>
          <a:p>
            <a:pPr>
              <a:buFont typeface="Arial" charset="0"/>
              <a:buNone/>
            </a:pPr>
            <a:endParaRPr lang="pl-PL" altLang="pl-PL" sz="1800" dirty="0"/>
          </a:p>
        </p:txBody>
      </p:sp>
      <p:sp>
        <p:nvSpPr>
          <p:cNvPr id="101380" name="Symbol zastępczy numeru slajd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80362" y="6356352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fld id="{ECF50882-1461-4267-AB93-7CEC5DD7694C}" type="slidenum">
              <a:rPr lang="pl-PL" altLang="pl-PL" sz="1200">
                <a:solidFill>
                  <a:srgbClr val="898989"/>
                </a:solidFill>
              </a:rPr>
              <a:pPr algn="just">
                <a:spcBef>
                  <a:spcPct val="0"/>
                </a:spcBef>
                <a:buFontTx/>
                <a:buNone/>
              </a:pPr>
              <a:t>36</a:t>
            </a:fld>
            <a:r>
              <a:rPr lang="pl-PL" altLang="pl-PL" sz="1200">
                <a:solidFill>
                  <a:srgbClr val="898989"/>
                </a:solidFill>
              </a:rPr>
              <a:t/>
            </a:r>
            <a:br>
              <a:rPr lang="pl-PL" altLang="pl-PL" sz="1200">
                <a:solidFill>
                  <a:srgbClr val="898989"/>
                </a:solidFill>
              </a:rPr>
            </a:br>
            <a:endParaRPr lang="pl-PL" altLang="pl-PL" sz="1200">
              <a:solidFill>
                <a:srgbClr val="898989"/>
              </a:solidFill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1492636" y="1954213"/>
            <a:ext cx="4098524" cy="3303949"/>
            <a:chOff x="217269" y="611454"/>
            <a:chExt cx="4098524" cy="3303949"/>
          </a:xfrm>
        </p:grpSpPr>
        <p:sp>
          <p:nvSpPr>
            <p:cNvPr id="13318" name="Oval 6"/>
            <p:cNvSpPr>
              <a:spLocks noChangeArrowheads="1"/>
            </p:cNvSpPr>
            <p:nvPr/>
          </p:nvSpPr>
          <p:spPr bwMode="auto">
            <a:xfrm>
              <a:off x="217269" y="611454"/>
              <a:ext cx="4098524" cy="1202366"/>
            </a:xfrm>
            <a:prstGeom prst="ellipse">
              <a:avLst/>
            </a:prstGeom>
            <a:solidFill>
              <a:schemeClr val="bg1"/>
            </a:solidFill>
            <a:ln w="9525">
              <a:round/>
              <a:headEnd/>
              <a:tailEnd/>
            </a:ln>
            <a:effectLst>
              <a:innerShdw blurRad="63500" dist="50800" dir="18900000">
                <a:schemeClr val="accent1">
                  <a:lumMod val="75000"/>
                  <a:alpha val="50000"/>
                </a:schemeClr>
              </a:innerShdw>
            </a:effectLst>
            <a:scene3d>
              <a:camera prst="legacyObliqueTopLeft">
                <a:rot lat="300000" lon="0" rev="0"/>
              </a:camera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rgbClr val="0000CC"/>
              </a:extrusionClr>
            </a:sp3d>
          </p:spPr>
          <p:txBody>
            <a:bodyPr lIns="90000" tIns="46800" rIns="90000" bIns="46800" anchor="ctr">
              <a:flatTx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pl-PL" sz="2000" dirty="0">
                  <a:solidFill>
                    <a:srgbClr val="000099"/>
                  </a:solidFill>
                  <a:latin typeface="Arial" panose="020B0604020202020204" pitchFamily="34" charset="0"/>
                </a:rPr>
                <a:t>W części ustnej </a:t>
              </a:r>
            </a:p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pl-PL" sz="2000" dirty="0">
                  <a:solidFill>
                    <a:srgbClr val="000099"/>
                  </a:solidFill>
                  <a:latin typeface="Arial" panose="020B0604020202020204" pitchFamily="34" charset="0"/>
                </a:rPr>
                <a:t>(bez określania poziomu)</a:t>
              </a:r>
            </a:p>
          </p:txBody>
        </p:sp>
        <p:sp>
          <p:nvSpPr>
            <p:cNvPr id="13319" name="Rectangle 5"/>
            <p:cNvSpPr>
              <a:spLocks noChangeArrowheads="1"/>
            </p:cNvSpPr>
            <p:nvPr/>
          </p:nvSpPr>
          <p:spPr bwMode="auto">
            <a:xfrm>
              <a:off x="754884" y="2270572"/>
              <a:ext cx="2959866" cy="632005"/>
            </a:xfrm>
            <a:prstGeom prst="rect">
              <a:avLst/>
            </a:prstGeom>
            <a:solidFill>
              <a:schemeClr val="bg1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tx2">
                  <a:lumMod val="60000"/>
                  <a:lumOff val="40000"/>
                </a:schemeClr>
              </a:extrusionClr>
            </a:sp3d>
          </p:spPr>
          <p:txBody>
            <a:bodyPr lIns="90000" tIns="46800" rIns="90000" bIns="46800" anchor="ctr">
              <a:flatTx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pl-PL" sz="2000" dirty="0">
                  <a:solidFill>
                    <a:srgbClr val="000099"/>
                  </a:solidFill>
                  <a:latin typeface="Arial" charset="0"/>
                </a:rPr>
                <a:t>język polski</a:t>
              </a:r>
            </a:p>
          </p:txBody>
        </p:sp>
        <p:sp>
          <p:nvSpPr>
            <p:cNvPr id="13321" name="Rectangle 8"/>
            <p:cNvSpPr>
              <a:spLocks noChangeArrowheads="1"/>
            </p:cNvSpPr>
            <p:nvPr/>
          </p:nvSpPr>
          <p:spPr bwMode="auto">
            <a:xfrm>
              <a:off x="754883" y="3123241"/>
              <a:ext cx="2959866" cy="792162"/>
            </a:xfrm>
            <a:prstGeom prst="rect">
              <a:avLst/>
            </a:prstGeom>
            <a:solidFill>
              <a:schemeClr val="bg1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tx2">
                  <a:lumMod val="60000"/>
                  <a:lumOff val="40000"/>
                </a:schemeClr>
              </a:extrusionClr>
            </a:sp3d>
          </p:spPr>
          <p:txBody>
            <a:bodyPr lIns="90000" tIns="46800" rIns="90000" bIns="46800" anchor="ctr">
              <a:flatTx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pl-PL" sz="2000" dirty="0">
                  <a:solidFill>
                    <a:srgbClr val="000099"/>
                  </a:solidFill>
                  <a:latin typeface="Arial" charset="0"/>
                </a:rPr>
                <a:t>język obcy nowożytny</a:t>
              </a:r>
            </a:p>
          </p:txBody>
        </p:sp>
      </p:grpSp>
      <p:grpSp>
        <p:nvGrpSpPr>
          <p:cNvPr id="3" name="Grupa 2"/>
          <p:cNvGrpSpPr/>
          <p:nvPr/>
        </p:nvGrpSpPr>
        <p:grpSpPr>
          <a:xfrm>
            <a:off x="6310436" y="1954213"/>
            <a:ext cx="4224270" cy="3952021"/>
            <a:chOff x="4919730" y="773716"/>
            <a:chExt cx="4224270" cy="3952021"/>
          </a:xfrm>
        </p:grpSpPr>
        <p:sp>
          <p:nvSpPr>
            <p:cNvPr id="13317" name="Oval 5"/>
            <p:cNvSpPr>
              <a:spLocks noChangeArrowheads="1"/>
            </p:cNvSpPr>
            <p:nvPr/>
          </p:nvSpPr>
          <p:spPr bwMode="auto">
            <a:xfrm>
              <a:off x="4919730" y="773716"/>
              <a:ext cx="4224270" cy="782034"/>
            </a:xfrm>
            <a:prstGeom prst="ellipse">
              <a:avLst/>
            </a:prstGeom>
            <a:solidFill>
              <a:schemeClr val="bg1"/>
            </a:solidFill>
            <a:ln w="9525">
              <a:round/>
              <a:headEnd/>
              <a:tailEnd/>
            </a:ln>
            <a:scene3d>
              <a:camera prst="legacyObliqueTopLeft">
                <a:rot lat="300000" lon="0" rev="0"/>
              </a:camera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rgbClr val="0000CC"/>
              </a:extrusionClr>
            </a:sp3d>
          </p:spPr>
          <p:txBody>
            <a:bodyPr lIns="90000" tIns="46800" rIns="90000" bIns="46800" anchor="ctr">
              <a:flatTx/>
            </a:bodyPr>
            <a:lstStyle>
              <a:lvl1pPr defTabSz="449263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2"/>
                  </a:solidFill>
                  <a:latin typeface="Calibri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2"/>
                  </a:solidFill>
                  <a:latin typeface="Calibri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2"/>
                  </a:solidFill>
                  <a:latin typeface="Calibri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l-PL" altLang="pl-PL" sz="2000" dirty="0">
                  <a:solidFill>
                    <a:srgbClr val="000099"/>
                  </a:solidFill>
                  <a:latin typeface="Arial" charset="0"/>
                </a:rPr>
                <a:t>W części pisemnej</a:t>
              </a:r>
            </a:p>
          </p:txBody>
        </p:sp>
        <p:sp>
          <p:nvSpPr>
            <p:cNvPr id="13320" name="Rectangle 7"/>
            <p:cNvSpPr>
              <a:spLocks noChangeArrowheads="1"/>
            </p:cNvSpPr>
            <p:nvPr/>
          </p:nvSpPr>
          <p:spPr bwMode="auto">
            <a:xfrm>
              <a:off x="5651500" y="1700213"/>
              <a:ext cx="2714625" cy="571500"/>
            </a:xfrm>
            <a:prstGeom prst="rect">
              <a:avLst/>
            </a:prstGeom>
            <a:solidFill>
              <a:schemeClr val="bg1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6DDA"/>
              </a:extrusionClr>
            </a:sp3d>
          </p:spPr>
          <p:txBody>
            <a:bodyPr lIns="90000" tIns="46800" rIns="90000" bIns="46800" anchor="ctr">
              <a:flatTx/>
            </a:bodyPr>
            <a:lstStyle>
              <a:lvl1pPr defTabSz="449263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2"/>
                  </a:solidFill>
                  <a:latin typeface="Calibri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2"/>
                  </a:solidFill>
                  <a:latin typeface="Calibri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2"/>
                  </a:solidFill>
                  <a:latin typeface="Calibri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pl-PL" altLang="pl-PL" sz="1800" dirty="0">
                <a:solidFill>
                  <a:srgbClr val="000099"/>
                </a:solidFill>
                <a:latin typeface="Arial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pl-PL" altLang="pl-PL" sz="2000" dirty="0">
                  <a:solidFill>
                    <a:srgbClr val="000099"/>
                  </a:solidFill>
                  <a:latin typeface="Arial" charset="0"/>
                </a:rPr>
                <a:t>język polski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pl-PL" altLang="pl-PL" sz="1200" dirty="0">
                  <a:solidFill>
                    <a:srgbClr val="000099"/>
                  </a:solidFill>
                  <a:latin typeface="Arial" charset="0"/>
                </a:rPr>
                <a:t>(poziom podstawowy)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pl-PL" altLang="pl-PL" sz="1800" dirty="0">
                <a:solidFill>
                  <a:srgbClr val="000099"/>
                </a:solidFill>
                <a:latin typeface="Arial" charset="0"/>
              </a:endParaRPr>
            </a:p>
          </p:txBody>
        </p:sp>
        <p:sp>
          <p:nvSpPr>
            <p:cNvPr id="13322" name="Rectangle 9"/>
            <p:cNvSpPr>
              <a:spLocks noChangeArrowheads="1"/>
            </p:cNvSpPr>
            <p:nvPr/>
          </p:nvSpPr>
          <p:spPr bwMode="auto">
            <a:xfrm>
              <a:off x="5651500" y="2492375"/>
              <a:ext cx="2714625" cy="571500"/>
            </a:xfrm>
            <a:prstGeom prst="rect">
              <a:avLst/>
            </a:prstGeom>
            <a:solidFill>
              <a:schemeClr val="bg1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70C0"/>
              </a:extrusionClr>
            </a:sp3d>
          </p:spPr>
          <p:txBody>
            <a:bodyPr lIns="90000" tIns="46800" rIns="90000" bIns="46800" anchor="ctr">
              <a:flatTx/>
            </a:bodyPr>
            <a:lstStyle>
              <a:lvl1pPr defTabSz="449263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2"/>
                  </a:solidFill>
                  <a:latin typeface="Calibri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2"/>
                  </a:solidFill>
                  <a:latin typeface="Calibri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2"/>
                  </a:solidFill>
                  <a:latin typeface="Calibri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pl-PL" altLang="pl-PL" sz="1800" dirty="0">
                <a:solidFill>
                  <a:srgbClr val="000099"/>
                </a:solidFill>
                <a:latin typeface="Arial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pl-PL" altLang="pl-PL" sz="2000" dirty="0">
                  <a:solidFill>
                    <a:srgbClr val="000099"/>
                  </a:solidFill>
                  <a:latin typeface="Arial" charset="0"/>
                </a:rPr>
                <a:t>język obcy nowożytny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pl-PL" altLang="pl-PL" sz="1200" dirty="0">
                  <a:solidFill>
                    <a:srgbClr val="000099"/>
                  </a:solidFill>
                  <a:latin typeface="Arial" charset="0"/>
                </a:rPr>
                <a:t>(poziom podstawowy)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pl-PL" altLang="pl-PL" sz="1800" dirty="0">
                <a:solidFill>
                  <a:srgbClr val="000099"/>
                </a:solidFill>
                <a:latin typeface="Arial" charset="0"/>
              </a:endParaRPr>
            </a:p>
          </p:txBody>
        </p:sp>
        <p:sp>
          <p:nvSpPr>
            <p:cNvPr id="13323" name="Rectangle 11"/>
            <p:cNvSpPr>
              <a:spLocks noChangeArrowheads="1"/>
            </p:cNvSpPr>
            <p:nvPr/>
          </p:nvSpPr>
          <p:spPr bwMode="auto">
            <a:xfrm>
              <a:off x="5651500" y="3284538"/>
              <a:ext cx="2714625" cy="571500"/>
            </a:xfrm>
            <a:prstGeom prst="rect">
              <a:avLst/>
            </a:prstGeom>
            <a:solidFill>
              <a:schemeClr val="bg1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70C0"/>
              </a:extrusionClr>
            </a:sp3d>
          </p:spPr>
          <p:txBody>
            <a:bodyPr lIns="90000" tIns="46800" rIns="90000" bIns="46800" anchor="ctr">
              <a:flatTx/>
            </a:bodyPr>
            <a:lstStyle>
              <a:lvl1pPr defTabSz="449263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2"/>
                  </a:solidFill>
                  <a:latin typeface="Calibri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2"/>
                  </a:solidFill>
                  <a:latin typeface="Calibri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2"/>
                  </a:solidFill>
                  <a:latin typeface="Calibri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pl-PL" altLang="pl-PL" sz="1800" dirty="0">
                <a:solidFill>
                  <a:srgbClr val="000099"/>
                </a:solidFill>
                <a:latin typeface="Arial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pl-PL" altLang="pl-PL" sz="2000" dirty="0">
                  <a:solidFill>
                    <a:srgbClr val="000099"/>
                  </a:solidFill>
                  <a:latin typeface="Arial" charset="0"/>
                </a:rPr>
                <a:t>matematyka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pl-PL" altLang="pl-PL" sz="1200" dirty="0">
                  <a:solidFill>
                    <a:srgbClr val="000099"/>
                  </a:solidFill>
                  <a:latin typeface="Arial" charset="0"/>
                </a:rPr>
                <a:t>(poziom podstawowy)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pl-PL" altLang="pl-PL" sz="1800" dirty="0">
                <a:solidFill>
                  <a:srgbClr val="000099"/>
                </a:solidFill>
                <a:latin typeface="Arial" charset="0"/>
              </a:endParaRPr>
            </a:p>
          </p:txBody>
        </p:sp>
        <p:sp>
          <p:nvSpPr>
            <p:cNvPr id="13324" name="Rectangle 8"/>
            <p:cNvSpPr>
              <a:spLocks noChangeArrowheads="1"/>
            </p:cNvSpPr>
            <p:nvPr/>
          </p:nvSpPr>
          <p:spPr bwMode="auto">
            <a:xfrm>
              <a:off x="5635215" y="4077665"/>
              <a:ext cx="2714625" cy="648072"/>
            </a:xfrm>
            <a:prstGeom prst="rect">
              <a:avLst/>
            </a:prstGeom>
            <a:solidFill>
              <a:schemeClr val="bg1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70C0"/>
              </a:extrusionClr>
            </a:sp3d>
          </p:spPr>
          <p:txBody>
            <a:bodyPr lIns="90000" tIns="46800" rIns="90000" bIns="46800" anchor="ctr">
              <a:flatTx/>
            </a:bodyPr>
            <a:lstStyle>
              <a:lvl1pPr defTabSz="449263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2"/>
                  </a:solidFill>
                  <a:latin typeface="Calibri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2"/>
                  </a:solidFill>
                  <a:latin typeface="Calibri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2"/>
                  </a:solidFill>
                  <a:latin typeface="Calibri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l-PL" altLang="pl-PL" sz="2000" dirty="0">
                  <a:solidFill>
                    <a:srgbClr val="000099"/>
                  </a:solidFill>
                  <a:latin typeface="Arial" charset="0"/>
                </a:rPr>
                <a:t>przedmiot dodatkowy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pl-PL" altLang="pl-PL" sz="1200" dirty="0">
                  <a:solidFill>
                    <a:srgbClr val="000099"/>
                  </a:solidFill>
                  <a:latin typeface="Arial" charset="0"/>
                </a:rPr>
                <a:t>(poziom rozszerzony)</a:t>
              </a:r>
            </a:p>
          </p:txBody>
        </p:sp>
      </p:grp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77788" y="119856"/>
            <a:ext cx="9110712" cy="1325563"/>
          </a:xfrm>
        </p:spPr>
        <p:txBody>
          <a:bodyPr>
            <a:normAutofit/>
          </a:bodyPr>
          <a:lstStyle/>
          <a:p>
            <a:r>
              <a:rPr lang="pl-PL" dirty="0" smtClean="0"/>
              <a:t>Egzamin maturalny </a:t>
            </a:r>
            <a:br>
              <a:rPr lang="pl-PL" dirty="0" smtClean="0"/>
            </a:br>
            <a:r>
              <a:rPr lang="pl-PL" dirty="0" smtClean="0"/>
              <a:t>z przedmiotów obowiązkowych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998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ymbol zastępczy zawartości 2"/>
          <p:cNvSpPr>
            <a:spLocks noGrp="1"/>
          </p:cNvSpPr>
          <p:nvPr>
            <p:ph idx="1"/>
          </p:nvPr>
        </p:nvSpPr>
        <p:spPr>
          <a:xfrm>
            <a:off x="1341884" y="1773238"/>
            <a:ext cx="9433048" cy="3700463"/>
          </a:xfrm>
        </p:spPr>
        <p:txBody>
          <a:bodyPr>
            <a:normAutofit lnSpcReduction="10000"/>
          </a:bodyPr>
          <a:lstStyle/>
          <a:p>
            <a:r>
              <a:rPr lang="pl-PL" altLang="pl-PL" dirty="0"/>
              <a:t>Wszyscy absolwenci przystępują obowiązkowo</a:t>
            </a:r>
            <a:br>
              <a:rPr lang="pl-PL" altLang="pl-PL" dirty="0"/>
            </a:br>
            <a:r>
              <a:rPr lang="pl-PL" altLang="pl-PL" dirty="0"/>
              <a:t>do egzaminu pisemnego z jednego przedmiotu dodatkowego.</a:t>
            </a:r>
          </a:p>
          <a:p>
            <a:r>
              <a:rPr lang="pl-PL" altLang="pl-PL" dirty="0"/>
              <a:t>Przedmioty dodatkowe mogą być zdawane wyłącznie </a:t>
            </a:r>
            <a:br>
              <a:rPr lang="pl-PL" altLang="pl-PL" dirty="0"/>
            </a:br>
            <a:r>
              <a:rPr lang="pl-PL" altLang="pl-PL" dirty="0"/>
              <a:t>na poziomie rozszerzonym.</a:t>
            </a:r>
          </a:p>
          <a:p>
            <a:r>
              <a:rPr lang="pl-PL" altLang="pl-PL" dirty="0"/>
              <a:t>Wybór przedmiotu, do którego absolwent przystępuje</a:t>
            </a:r>
            <a:br>
              <a:rPr lang="pl-PL" altLang="pl-PL" dirty="0"/>
            </a:br>
            <a:r>
              <a:rPr lang="pl-PL" altLang="pl-PL" dirty="0"/>
              <a:t>na egzaminie maturalnym, nie jest zależny od typu szkoły,</a:t>
            </a:r>
            <a:br>
              <a:rPr lang="pl-PL" altLang="pl-PL" dirty="0"/>
            </a:br>
            <a:r>
              <a:rPr lang="pl-PL" altLang="pl-PL" dirty="0"/>
              <a:t>do której absolwent uczęszczał, ani od przedmiotów, których uczył się w zakresie rozszerzonym w tej szkole.</a:t>
            </a:r>
          </a:p>
          <a:p>
            <a:endParaRPr lang="pl-PL" altLang="pl-PL" sz="2600" dirty="0"/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>
          <a:xfrm>
            <a:off x="1701801" y="1196976"/>
            <a:ext cx="8435975" cy="1152525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endParaRPr lang="pl-PL" b="1" dirty="0">
              <a:solidFill>
                <a:srgbClr val="0033CC"/>
              </a:solidFill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pl-PL" sz="2000" dirty="0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103428" name="Tytuł 2"/>
          <p:cNvSpPr>
            <a:spLocks noGrp="1"/>
          </p:cNvSpPr>
          <p:nvPr>
            <p:ph type="title"/>
          </p:nvPr>
        </p:nvSpPr>
        <p:spPr>
          <a:xfrm>
            <a:off x="1269876" y="260648"/>
            <a:ext cx="9613423" cy="1075542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pl-PL" altLang="pl-PL" dirty="0"/>
              <a:t>Matura z przedmiotów dodatkowych</a:t>
            </a:r>
            <a:endParaRPr lang="pl-PL" altLang="pl-PL" sz="3600" dirty="0"/>
          </a:p>
        </p:txBody>
      </p:sp>
      <p:sp>
        <p:nvSpPr>
          <p:cNvPr id="103429" name="Symbol zastępczy numeru slajdu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80362" y="6356352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C9B795-4633-450B-BB74-C3AB5283BF95}" type="slidenum">
              <a:rPr lang="pl-PL" altLang="pl-PL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pl-PL" altLang="pl-PL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8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ymbol zastępczy zawartości 2"/>
          <p:cNvSpPr>
            <a:spLocks noGrp="1"/>
          </p:cNvSpPr>
          <p:nvPr>
            <p:ph idx="1"/>
          </p:nvPr>
        </p:nvSpPr>
        <p:spPr>
          <a:xfrm>
            <a:off x="1053852" y="1792722"/>
            <a:ext cx="10009112" cy="350848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endParaRPr lang="pl-PL" dirty="0" smtClean="0"/>
          </a:p>
          <a:p>
            <a:pPr>
              <a:spcBef>
                <a:spcPts val="0"/>
              </a:spcBef>
              <a:defRPr/>
            </a:pPr>
            <a:r>
              <a:rPr lang="pl-PL" sz="2600" dirty="0"/>
              <a:t>Absolwent ma również prawo przystąpić do egzaminu maturalnego nie więcej niż z pięciu przedmiotów dodatkowych oprócz przedmiotu wybranego jako obowiązkowy.</a:t>
            </a:r>
          </a:p>
          <a:p>
            <a:r>
              <a:rPr lang="pl-PL" altLang="pl-PL" sz="2600" dirty="0"/>
              <a:t>Wyniki uzyskane w części pisemnej egzaminu</a:t>
            </a:r>
            <a:br>
              <a:rPr lang="pl-PL" altLang="pl-PL" sz="2600" dirty="0"/>
            </a:br>
            <a:r>
              <a:rPr lang="pl-PL" altLang="pl-PL" sz="2600" dirty="0"/>
              <a:t>z przedmiotu dodatkowego nie mają wpływu na zdanie egzaminu maturalnego.</a:t>
            </a:r>
          </a:p>
          <a:p>
            <a:r>
              <a:rPr lang="pl-PL" altLang="pl-PL" sz="2600" dirty="0"/>
              <a:t>Egzaminy dodatkowe trwają 180 minut</a:t>
            </a:r>
            <a:br>
              <a:rPr lang="pl-PL" altLang="pl-PL" sz="2600" dirty="0"/>
            </a:br>
            <a:r>
              <a:rPr lang="pl-PL" altLang="pl-PL" sz="2600" dirty="0"/>
              <a:t>(z wyjątkiem informatyki – 210 minut).</a:t>
            </a:r>
          </a:p>
          <a:p>
            <a:endParaRPr lang="pl-PL" altLang="pl-PL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125860" y="490778"/>
            <a:ext cx="9785251" cy="64054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l-PL" dirty="0"/>
              <a:t>Matura z przedmiotów dodatkowych</a:t>
            </a:r>
            <a:endParaRPr lang="pl-PL" sz="3200" dirty="0"/>
          </a:p>
        </p:txBody>
      </p:sp>
      <p:sp>
        <p:nvSpPr>
          <p:cNvPr id="131077" name="Symbol zastępczy numeru slajdu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80362" y="6356352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FD5849-D496-4037-B56C-3D638BC6C716}" type="slidenum">
              <a:rPr lang="pl-PL" altLang="pl-PL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pl-PL" altLang="pl-PL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3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/>
          <a:lstStyle/>
          <a:p>
            <a:r>
              <a:rPr lang="pl-PL" dirty="0" smtClean="0"/>
              <a:t>Przedmioty dodatkowe </a:t>
            </a:r>
            <a:endParaRPr lang="pl-PL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341884" y="1326752"/>
            <a:ext cx="4545056" cy="5156200"/>
          </a:xfrm>
        </p:spPr>
        <p:txBody>
          <a:bodyPr>
            <a:normAutofit fontScale="400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pl-PL" altLang="pl-PL" sz="4900" dirty="0"/>
              <a:t>b</a:t>
            </a:r>
            <a:r>
              <a:rPr lang="pl-PL" altLang="pl-PL" sz="4900" dirty="0" smtClean="0"/>
              <a:t>iologia</a:t>
            </a:r>
          </a:p>
          <a:p>
            <a:pPr eaLnBrk="1" hangingPunct="1">
              <a:lnSpc>
                <a:spcPct val="120000"/>
              </a:lnSpc>
            </a:pPr>
            <a:r>
              <a:rPr lang="pl-PL" altLang="pl-PL" sz="4900" dirty="0" smtClean="0"/>
              <a:t>chemia</a:t>
            </a:r>
            <a:endParaRPr lang="pl-PL" altLang="pl-PL" sz="4900" dirty="0"/>
          </a:p>
          <a:p>
            <a:pPr eaLnBrk="1" hangingPunct="1">
              <a:lnSpc>
                <a:spcPct val="120000"/>
              </a:lnSpc>
            </a:pPr>
            <a:r>
              <a:rPr lang="pl-PL" altLang="pl-PL" sz="4900" dirty="0"/>
              <a:t>filozofia</a:t>
            </a:r>
          </a:p>
          <a:p>
            <a:pPr eaLnBrk="1" hangingPunct="1">
              <a:lnSpc>
                <a:spcPct val="120000"/>
              </a:lnSpc>
            </a:pPr>
            <a:r>
              <a:rPr lang="pl-PL" altLang="pl-PL" sz="4900" dirty="0"/>
              <a:t>fizyka </a:t>
            </a:r>
          </a:p>
          <a:p>
            <a:pPr eaLnBrk="1" hangingPunct="1">
              <a:lnSpc>
                <a:spcPct val="120000"/>
              </a:lnSpc>
            </a:pPr>
            <a:r>
              <a:rPr lang="pl-PL" altLang="pl-PL" sz="4900" dirty="0"/>
              <a:t>geografia</a:t>
            </a:r>
          </a:p>
          <a:p>
            <a:pPr eaLnBrk="1" hangingPunct="1">
              <a:lnSpc>
                <a:spcPct val="120000"/>
              </a:lnSpc>
            </a:pPr>
            <a:r>
              <a:rPr lang="pl-PL" altLang="pl-PL" sz="4900" dirty="0"/>
              <a:t>historia</a:t>
            </a:r>
          </a:p>
          <a:p>
            <a:pPr eaLnBrk="1" hangingPunct="1">
              <a:lnSpc>
                <a:spcPct val="120000"/>
              </a:lnSpc>
            </a:pPr>
            <a:r>
              <a:rPr lang="pl-PL" altLang="pl-PL" sz="4900" dirty="0"/>
              <a:t>historia muzyki</a:t>
            </a:r>
          </a:p>
          <a:p>
            <a:pPr eaLnBrk="1" hangingPunct="1">
              <a:lnSpc>
                <a:spcPct val="120000"/>
              </a:lnSpc>
            </a:pPr>
            <a:r>
              <a:rPr lang="pl-PL" altLang="pl-PL" sz="4900" dirty="0"/>
              <a:t>historia </a:t>
            </a:r>
            <a:r>
              <a:rPr lang="pl-PL" altLang="pl-PL" sz="4900" dirty="0" smtClean="0"/>
              <a:t>sztuki</a:t>
            </a:r>
          </a:p>
          <a:p>
            <a:pPr eaLnBrk="1" hangingPunct="1">
              <a:lnSpc>
                <a:spcPct val="120000"/>
              </a:lnSpc>
            </a:pPr>
            <a:r>
              <a:rPr lang="pl-PL" altLang="pl-PL" sz="4900" dirty="0" smtClean="0"/>
              <a:t>informatyka </a:t>
            </a:r>
            <a:endParaRPr lang="pl-PL" altLang="pl-PL" dirty="0" smtClean="0"/>
          </a:p>
        </p:txBody>
      </p:sp>
      <p:sp>
        <p:nvSpPr>
          <p:cNvPr id="15364" name="Symbol zastępczy zawartości 4"/>
          <p:cNvSpPr>
            <a:spLocks noGrp="1"/>
          </p:cNvSpPr>
          <p:nvPr>
            <p:ph sz="half" idx="2"/>
          </p:nvPr>
        </p:nvSpPr>
        <p:spPr>
          <a:xfrm>
            <a:off x="6166420" y="1268760"/>
            <a:ext cx="4977104" cy="44704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pl-PL" altLang="pl-PL" sz="2000" dirty="0" smtClean="0"/>
              <a:t>język </a:t>
            </a:r>
            <a:r>
              <a:rPr lang="pl-PL" altLang="pl-PL" sz="2000" dirty="0"/>
              <a:t>łaciński i kultura antyczna</a:t>
            </a:r>
          </a:p>
          <a:p>
            <a:pPr eaLnBrk="1" hangingPunct="1">
              <a:lnSpc>
                <a:spcPct val="100000"/>
              </a:lnSpc>
            </a:pPr>
            <a:r>
              <a:rPr lang="pl-PL" altLang="pl-PL" sz="2000" dirty="0"/>
              <a:t>język mniejszości etnicznej</a:t>
            </a:r>
          </a:p>
          <a:p>
            <a:pPr eaLnBrk="1" hangingPunct="1">
              <a:lnSpc>
                <a:spcPct val="100000"/>
              </a:lnSpc>
            </a:pPr>
            <a:r>
              <a:rPr lang="pl-PL" altLang="pl-PL" sz="2000" dirty="0"/>
              <a:t>język mniejszości narodowej</a:t>
            </a:r>
          </a:p>
          <a:p>
            <a:pPr eaLnBrk="1" hangingPunct="1">
              <a:lnSpc>
                <a:spcPct val="100000"/>
              </a:lnSpc>
            </a:pPr>
            <a:r>
              <a:rPr lang="pl-PL" altLang="pl-PL" sz="2000" dirty="0"/>
              <a:t>język obcy nowożytny</a:t>
            </a:r>
          </a:p>
          <a:p>
            <a:pPr eaLnBrk="1" hangingPunct="1">
              <a:lnSpc>
                <a:spcPct val="100000"/>
              </a:lnSpc>
            </a:pPr>
            <a:r>
              <a:rPr lang="pl-PL" altLang="pl-PL" sz="2000" dirty="0"/>
              <a:t>język polski</a:t>
            </a:r>
          </a:p>
          <a:p>
            <a:pPr>
              <a:lnSpc>
                <a:spcPct val="100000"/>
              </a:lnSpc>
            </a:pPr>
            <a:r>
              <a:rPr lang="pl-PL" altLang="pl-PL" sz="2000" dirty="0"/>
              <a:t>język regionalny (język kaszubski)</a:t>
            </a:r>
          </a:p>
          <a:p>
            <a:pPr eaLnBrk="1" hangingPunct="1">
              <a:lnSpc>
                <a:spcPct val="100000"/>
              </a:lnSpc>
            </a:pPr>
            <a:r>
              <a:rPr lang="pl-PL" altLang="pl-PL" sz="2000" dirty="0"/>
              <a:t>matematyka</a:t>
            </a:r>
          </a:p>
          <a:p>
            <a:pPr eaLnBrk="1" hangingPunct="1">
              <a:lnSpc>
                <a:spcPct val="100000"/>
              </a:lnSpc>
            </a:pPr>
            <a:r>
              <a:rPr lang="pl-PL" altLang="pl-PL" sz="2000" dirty="0"/>
              <a:t>wiedza o społeczeństwi</a:t>
            </a:r>
            <a:r>
              <a:rPr lang="pl-PL" altLang="pl-PL" dirty="0"/>
              <a:t>e</a:t>
            </a:r>
          </a:p>
        </p:txBody>
      </p:sp>
      <p:sp>
        <p:nvSpPr>
          <p:cNvPr id="15366" name="pole tekstowe 5"/>
          <p:cNvSpPr txBox="1">
            <a:spLocks noChangeArrowheads="1"/>
          </p:cNvSpPr>
          <p:nvPr/>
        </p:nvSpPr>
        <p:spPr bwMode="auto">
          <a:xfrm>
            <a:off x="4582244" y="6252120"/>
            <a:ext cx="5857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altLang="pl-PL" b="1" dirty="0">
                <a:solidFill>
                  <a:srgbClr val="376EAB"/>
                </a:solidFill>
              </a:rPr>
              <a:t>Można wybrać od 1 do 5 przedmiotów.</a:t>
            </a:r>
          </a:p>
        </p:txBody>
      </p:sp>
    </p:spTree>
    <p:extLst>
      <p:ext uri="{BB962C8B-B14F-4D97-AF65-F5344CB8AC3E}">
        <p14:creationId xmlns:p14="http://schemas.microsoft.com/office/powerpoint/2010/main" val="592606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+mn-lt"/>
              </a:rPr>
              <a:t>Egzamin maturalny 2016</a:t>
            </a:r>
            <a:endParaRPr lang="pl-PL" b="1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73932" y="1988840"/>
            <a:ext cx="8435280" cy="3949899"/>
          </a:xfrm>
        </p:spPr>
        <p:txBody>
          <a:bodyPr>
            <a:normAutofit/>
          </a:bodyPr>
          <a:lstStyle/>
          <a:p>
            <a:r>
              <a:rPr lang="pl-PL" dirty="0" smtClean="0"/>
              <a:t>12. edycja egzaminu maturalnego </a:t>
            </a:r>
          </a:p>
          <a:p>
            <a:r>
              <a:rPr lang="pl-PL" dirty="0" smtClean="0"/>
              <a:t>2. edycja egzaminu maturalnego w nowej formule dla absolwentów liceum ogólnokształcącego</a:t>
            </a:r>
          </a:p>
          <a:p>
            <a:r>
              <a:rPr lang="pl-PL" dirty="0" smtClean="0"/>
              <a:t>1. edycja egzaminu maturalnego w nowej formule dla absolwentów techników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noProof="0" smtClean="0"/>
              <a:pPr/>
              <a:t>4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183910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5780" y="332656"/>
            <a:ext cx="10297144" cy="89262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l-PL" dirty="0"/>
              <a:t>Warunki zdania egzaminu maturalnego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557908" y="1988840"/>
            <a:ext cx="8668721" cy="3643952"/>
          </a:xfrm>
        </p:spPr>
        <p:txBody>
          <a:bodyPr/>
          <a:lstStyle/>
          <a:p>
            <a:pPr algn="just">
              <a:lnSpc>
                <a:spcPct val="100000"/>
              </a:lnSpc>
              <a:defRPr/>
            </a:pPr>
            <a:r>
              <a:rPr lang="pl-PL" altLang="pl-PL" dirty="0"/>
              <a:t>Zdający zdał egzamin maturalny, jeżeli z każdego przedmiotu obowiązkowego w części </a:t>
            </a:r>
            <a:r>
              <a:rPr lang="pl-PL" altLang="pl-PL" dirty="0" smtClean="0"/>
              <a:t>ustnej</a:t>
            </a:r>
            <a:br>
              <a:rPr lang="pl-PL" altLang="pl-PL" dirty="0" smtClean="0"/>
            </a:br>
            <a:r>
              <a:rPr lang="pl-PL" altLang="pl-PL" dirty="0" smtClean="0"/>
              <a:t>i części </a:t>
            </a:r>
            <a:r>
              <a:rPr lang="pl-PL" altLang="pl-PL" dirty="0"/>
              <a:t>pisemnej otrzymał co najmniej 30% punktów możliwych do uzyskania oraz przystąpił do części pisemnej egzaminu maturalnego </a:t>
            </a:r>
            <a:r>
              <a:rPr lang="pl-PL" altLang="pl-PL" dirty="0" smtClean="0"/>
              <a:t>przynajmniej</a:t>
            </a:r>
            <a:br>
              <a:rPr lang="pl-PL" altLang="pl-PL" dirty="0" smtClean="0"/>
            </a:br>
            <a:r>
              <a:rPr lang="pl-PL" altLang="pl-PL" dirty="0" smtClean="0"/>
              <a:t>z </a:t>
            </a:r>
            <a:r>
              <a:rPr lang="pl-PL" altLang="pl-PL" dirty="0"/>
              <a:t>jednego przedmiotu dodatkowego</a:t>
            </a:r>
            <a:r>
              <a:rPr lang="pl-PL" altLang="pl-PL" sz="2600" dirty="0"/>
              <a:t>.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endParaRPr lang="pl-PL" altLang="pl-PL" b="1" dirty="0"/>
          </a:p>
          <a:p>
            <a:pPr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1067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9757" y="332656"/>
            <a:ext cx="7344816" cy="1930400"/>
          </a:xfrm>
        </p:spPr>
        <p:txBody>
          <a:bodyPr>
            <a:normAutofit/>
          </a:bodyPr>
          <a:lstStyle/>
          <a:p>
            <a:r>
              <a:rPr lang="pl-PL" sz="4800" dirty="0" smtClean="0"/>
              <a:t>B. Harmonogram egzaminu maturalnego</a:t>
            </a:r>
            <a:endParaRPr lang="pl-PL" sz="4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942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Harmonogram matury</a:t>
            </a:r>
            <a:endParaRPr lang="pl-PL" dirty="0"/>
          </a:p>
        </p:txBody>
      </p:sp>
      <p:pic>
        <p:nvPicPr>
          <p:cNvPr id="8" name="Symbol zastępczy zawartości 7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996" y="1700808"/>
            <a:ext cx="6737900" cy="4470400"/>
          </a:xfrm>
        </p:spPr>
      </p:pic>
    </p:spTree>
    <p:extLst>
      <p:ext uri="{BB962C8B-B14F-4D97-AF65-F5344CB8AC3E}">
        <p14:creationId xmlns:p14="http://schemas.microsoft.com/office/powerpoint/2010/main" val="336234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9756" y="404664"/>
            <a:ext cx="10034351" cy="19304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C. Egzamin w terminie dodatkowym</a:t>
            </a:r>
            <a:br>
              <a:rPr lang="pl-PL" dirty="0" smtClean="0"/>
            </a:br>
            <a:r>
              <a:rPr lang="pl-PL" dirty="0" smtClean="0"/>
              <a:t>i poprawkowym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808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549796" y="275941"/>
            <a:ext cx="10945216" cy="920811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dirty="0" smtClean="0"/>
              <a:t>Termin dodatkowy egzaminu maturalnego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836" y="2060848"/>
            <a:ext cx="10225136" cy="41767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pl-PL" altLang="pl-PL" dirty="0" smtClean="0"/>
              <a:t>	</a:t>
            </a:r>
            <a:r>
              <a:rPr lang="pl-PL" altLang="pl-PL" sz="2600" dirty="0"/>
              <a:t>Przeprowadzany jest dla tych absolwentów, którzy</a:t>
            </a:r>
            <a:br>
              <a:rPr lang="pl-PL" altLang="pl-PL" sz="2600" dirty="0"/>
            </a:br>
            <a:r>
              <a:rPr lang="pl-PL" altLang="pl-PL" sz="2600" dirty="0"/>
              <a:t>z powodu szczególnych przypadków losowych lub zdrowotnych nie przystąpili do egzaminu w części </a:t>
            </a:r>
            <a:r>
              <a:rPr lang="pl-PL" altLang="pl-PL" sz="2600" dirty="0" smtClean="0"/>
              <a:t>ustnej</a:t>
            </a:r>
            <a:br>
              <a:rPr lang="pl-PL" altLang="pl-PL" sz="2600" dirty="0" smtClean="0"/>
            </a:br>
            <a:r>
              <a:rPr lang="pl-PL" altLang="pl-PL" sz="2600" dirty="0" smtClean="0"/>
              <a:t>lub </a:t>
            </a:r>
            <a:r>
              <a:rPr lang="pl-PL" altLang="pl-PL" sz="2600" dirty="0"/>
              <a:t>pisemnej z danego przedmiotu lub przedmiotów zgodnie</a:t>
            </a:r>
            <a:r>
              <a:rPr lang="pl-PL" altLang="pl-PL" sz="2600" dirty="0">
                <a:latin typeface="Arial" charset="0"/>
              </a:rPr>
              <a:t> </a:t>
            </a:r>
            <a:r>
              <a:rPr lang="pl-PL" altLang="pl-PL" sz="2600" dirty="0"/>
              <a:t>z harmonogramem egzaminów w maju </a:t>
            </a:r>
            <a:r>
              <a:rPr lang="pl-PL" altLang="pl-PL" sz="2600" dirty="0" smtClean="0"/>
              <a:t>2017 roku</a:t>
            </a:r>
            <a:br>
              <a:rPr lang="pl-PL" altLang="pl-PL" sz="2600" dirty="0" smtClean="0"/>
            </a:br>
            <a:r>
              <a:rPr lang="pl-PL" altLang="pl-PL" sz="2600" u="sng" dirty="0" smtClean="0"/>
              <a:t>i </a:t>
            </a:r>
            <a:r>
              <a:rPr lang="pl-PL" altLang="pl-PL" sz="2600" u="sng" dirty="0"/>
              <a:t>uzyskali zgodę dyrektora OKE</a:t>
            </a:r>
            <a:r>
              <a:rPr lang="pl-PL" altLang="pl-PL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1614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7506" y="205470"/>
            <a:ext cx="7886700" cy="97018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Matura w terminie dodatkowym*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/>
          </p:nvPr>
        </p:nvGraphicFramePr>
        <p:xfrm>
          <a:off x="1557908" y="1484784"/>
          <a:ext cx="8487056" cy="4346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10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660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61454">
                <a:tc>
                  <a:txBody>
                    <a:bodyPr/>
                    <a:lstStyle/>
                    <a:p>
                      <a:pPr marL="0" algn="l" defTabSz="1218987" rtl="0" eaLnBrk="1" latinLnBrk="0" hangingPunct="1"/>
                      <a:r>
                        <a:rPr lang="pl-PL" sz="2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Część pisemna</a:t>
                      </a:r>
                      <a:endParaRPr lang="pl-PL" sz="2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pl-PL" sz="2800" b="1" kern="1200" dirty="0" smtClean="0">
                          <a:solidFill>
                            <a:srgbClr val="376EAB"/>
                          </a:solidFill>
                          <a:latin typeface="+mn-lt"/>
                          <a:ea typeface="+mn-ea"/>
                          <a:cs typeface="+mn-cs"/>
                        </a:rPr>
                        <a:t>1–20 czerwca</a:t>
                      </a:r>
                      <a:endParaRPr lang="pl-PL" sz="2800" b="1" kern="1200" dirty="0">
                        <a:solidFill>
                          <a:srgbClr val="376EA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42802">
                <a:tc>
                  <a:txBody>
                    <a:bodyPr/>
                    <a:lstStyle/>
                    <a:p>
                      <a:r>
                        <a:rPr lang="pl-PL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język polski (wypowiedź – formuła od 2015), </a:t>
                      </a:r>
                      <a:endParaRPr lang="pl-PL" sz="20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języki mniejszości narodowych (wypowiedź) </a:t>
                      </a:r>
                      <a:endParaRPr lang="pl-PL" sz="2800" b="1" dirty="0">
                        <a:solidFill>
                          <a:srgbClr val="376EA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 smtClean="0">
                          <a:solidFill>
                            <a:srgbClr val="FFC000"/>
                          </a:solidFill>
                        </a:rPr>
                        <a:t>5–7 czerwca</a:t>
                      </a:r>
                      <a:endParaRPr lang="pl-PL" sz="2800" b="1" dirty="0">
                        <a:solidFill>
                          <a:srgbClr val="376EA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46220">
                <a:tc>
                  <a:txBody>
                    <a:bodyPr/>
                    <a:lstStyle/>
                    <a:p>
                      <a:r>
                        <a:rPr lang="pl-PL" sz="2400" b="1" i="0" u="none" strike="noStrik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r>
                        <a:rPr lang="pl-PL" sz="2000" b="1" i="0" u="none" strike="noStrik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ęzyk polski (prezentacja – formuła do 2014), </a:t>
                      </a:r>
                      <a:endParaRPr lang="pl-PL" sz="2000" b="0" i="0" u="none" strike="noStrike" kern="1200" baseline="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000" b="1" i="0" u="none" strike="noStrik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języki mniejszości narodowych (prezentacja), </a:t>
                      </a:r>
                      <a:endParaRPr lang="pl-PL" sz="2000" b="0" i="0" u="none" strike="noStrike" kern="1200" baseline="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000" b="1" i="0" u="none" strike="noStrik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języki obce nowożytne, </a:t>
                      </a:r>
                      <a:endParaRPr lang="pl-PL" sz="2000" b="0" i="0" u="none" strike="noStrike" kern="1200" baseline="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000" b="1" i="0" u="none" strike="noStrik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język łemkowski, język kaszubski</a:t>
                      </a:r>
                      <a:r>
                        <a:rPr lang="pl-PL" sz="2400" b="1" i="0" u="none" strike="noStrik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="1" baseline="0" dirty="0" smtClean="0">
                          <a:solidFill>
                            <a:srgbClr val="7030A0"/>
                          </a:solidFill>
                        </a:rPr>
                        <a:t>1–20 czerwca</a:t>
                      </a:r>
                    </a:p>
                    <a:p>
                      <a:pPr algn="ctr"/>
                      <a:endParaRPr lang="pl-PL" sz="2800" b="1" kern="1200" dirty="0">
                        <a:solidFill>
                          <a:srgbClr val="376EA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35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413892" y="332657"/>
            <a:ext cx="8856984" cy="12241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dirty="0"/>
              <a:t>Wniosek o termin dodatkowy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000" dirty="0"/>
              <a:t>(w czerwcu </a:t>
            </a:r>
            <a:r>
              <a:rPr lang="pl-PL" sz="2000" dirty="0" smtClean="0"/>
              <a:t>2017)</a:t>
            </a:r>
            <a:endParaRPr lang="pl-PL" sz="2400" dirty="0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7868" y="2420338"/>
            <a:ext cx="9505056" cy="367188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altLang="pl-PL" sz="2600" dirty="0"/>
              <a:t>Zdający lub jego rodzice (prawni opiekunowie) składają do dyrektora szkoły macierzystej </a:t>
            </a:r>
            <a:r>
              <a:rPr lang="pl-PL" altLang="pl-PL" sz="2600" u="sng" dirty="0"/>
              <a:t>udokumentowany wniosek najpóźniej w </a:t>
            </a:r>
            <a:r>
              <a:rPr lang="pl-PL" altLang="pl-PL" sz="2600" u="sng" dirty="0" smtClean="0"/>
              <a:t>dniu</a:t>
            </a:r>
            <a:r>
              <a:rPr lang="pl-PL" altLang="pl-PL" sz="2600" dirty="0" smtClean="0"/>
              <a:t>, w </a:t>
            </a:r>
            <a:r>
              <a:rPr lang="pl-PL" altLang="pl-PL" sz="2600" dirty="0"/>
              <a:t>którym odbywa się egzamin z danego przedmiotu.</a:t>
            </a:r>
          </a:p>
        </p:txBody>
      </p:sp>
    </p:spTree>
    <p:extLst>
      <p:ext uri="{BB962C8B-B14F-4D97-AF65-F5344CB8AC3E}">
        <p14:creationId xmlns:p14="http://schemas.microsoft.com/office/powerpoint/2010/main" val="3661007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ytuł 1"/>
          <p:cNvSpPr>
            <a:spLocks noGrp="1"/>
          </p:cNvSpPr>
          <p:nvPr>
            <p:ph type="title"/>
          </p:nvPr>
        </p:nvSpPr>
        <p:spPr>
          <a:xfrm>
            <a:off x="1413892" y="260648"/>
            <a:ext cx="9149489" cy="1143000"/>
          </a:xfrm>
        </p:spPr>
        <p:txBody>
          <a:bodyPr>
            <a:noAutofit/>
          </a:bodyPr>
          <a:lstStyle/>
          <a:p>
            <a:pPr eaLnBrk="1" hangingPunct="1"/>
            <a:r>
              <a:rPr lang="pl-PL" dirty="0"/>
              <a:t>Miejsce egzaminu dodatkowego</a:t>
            </a:r>
          </a:p>
        </p:txBody>
      </p:sp>
      <p:sp>
        <p:nvSpPr>
          <p:cNvPr id="55299" name="Symbol zastępczy zawartości 2"/>
          <p:cNvSpPr>
            <a:spLocks noGrp="1"/>
          </p:cNvSpPr>
          <p:nvPr>
            <p:ph idx="1"/>
          </p:nvPr>
        </p:nvSpPr>
        <p:spPr>
          <a:xfrm>
            <a:off x="981844" y="2204864"/>
            <a:ext cx="10441160" cy="3590925"/>
          </a:xfrm>
        </p:spPr>
        <p:txBody>
          <a:bodyPr/>
          <a:lstStyle/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800" dirty="0"/>
              <a:t>Ustny w szkole macierzystej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800" dirty="0"/>
              <a:t>Pisemny w ośrodkach egzaminacyjnych </a:t>
            </a:r>
            <a:r>
              <a:rPr lang="pl-PL" sz="2800" dirty="0" smtClean="0"/>
              <a:t>podanych</a:t>
            </a:r>
            <a:br>
              <a:rPr lang="pl-PL" sz="2800" dirty="0" smtClean="0"/>
            </a:br>
            <a:r>
              <a:rPr lang="pl-PL" sz="2800" dirty="0" smtClean="0"/>
              <a:t>na </a:t>
            </a:r>
            <a:r>
              <a:rPr lang="pl-PL" sz="2800" dirty="0"/>
              <a:t>stronie Okręgowej Komisji </a:t>
            </a:r>
            <a:r>
              <a:rPr lang="pl-PL" sz="2800" dirty="0" smtClean="0"/>
              <a:t>Egzaminacyjnej</a:t>
            </a:r>
            <a:br>
              <a:rPr lang="pl-PL" sz="2800" dirty="0" smtClean="0"/>
            </a:br>
            <a:r>
              <a:rPr lang="pl-PL" sz="2800" dirty="0" smtClean="0"/>
              <a:t>w </a:t>
            </a:r>
            <a:r>
              <a:rPr lang="pl-PL" sz="2800" dirty="0"/>
              <a:t>Krakowie w ostatnim tygodniu maja </a:t>
            </a:r>
            <a:r>
              <a:rPr lang="pl-PL" sz="2800" dirty="0" smtClean="0"/>
              <a:t>2017 </a:t>
            </a:r>
            <a:r>
              <a:rPr lang="pl-PL" sz="2800" dirty="0"/>
              <a:t>roku</a:t>
            </a:r>
          </a:p>
          <a:p>
            <a:pPr eaLnBrk="1" hangingPunct="1"/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97560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97868" y="205470"/>
            <a:ext cx="9217024" cy="970188"/>
          </a:xfrm>
        </p:spPr>
        <p:txBody>
          <a:bodyPr>
            <a:normAutofit fontScale="90000"/>
          </a:bodyPr>
          <a:lstStyle/>
          <a:p>
            <a:r>
              <a:rPr lang="pl-PL" sz="4400" dirty="0">
                <a:solidFill>
                  <a:srgbClr val="376EAB"/>
                </a:solidFill>
              </a:rPr>
              <a:t>Matura w terminie poprawkowym</a:t>
            </a:r>
            <a:r>
              <a:rPr lang="pl-PL" dirty="0" smtClean="0">
                <a:solidFill>
                  <a:srgbClr val="376EAB"/>
                </a:solidFill>
              </a:rPr>
              <a:t>*</a:t>
            </a:r>
            <a:endParaRPr lang="pl-PL" dirty="0">
              <a:solidFill>
                <a:srgbClr val="376EAB"/>
              </a:solidFill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/>
          </p:nvPr>
        </p:nvGraphicFramePr>
        <p:xfrm>
          <a:off x="1773932" y="2060848"/>
          <a:ext cx="8487056" cy="2850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32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337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52294">
                <a:tc>
                  <a:txBody>
                    <a:bodyPr/>
                    <a:lstStyle/>
                    <a:p>
                      <a:pPr algn="l"/>
                      <a:r>
                        <a:rPr lang="pl-PL" sz="2800" b="1" dirty="0" smtClean="0">
                          <a:solidFill>
                            <a:srgbClr val="376EAB"/>
                          </a:solidFill>
                        </a:rPr>
                        <a:t>Część pisemna</a:t>
                      </a:r>
                      <a:endParaRPr lang="pl-PL" sz="2800" b="1" dirty="0">
                        <a:solidFill>
                          <a:srgbClr val="376EA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baseline="0" dirty="0" smtClean="0">
                          <a:solidFill>
                            <a:srgbClr val="376EAB"/>
                          </a:solidFill>
                        </a:rPr>
                        <a:t>22 sierpnia</a:t>
                      </a:r>
                      <a:endParaRPr lang="pl-PL" sz="2800" b="1" dirty="0">
                        <a:solidFill>
                          <a:srgbClr val="376EA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7699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="1" dirty="0" smtClean="0">
                          <a:solidFill>
                            <a:srgbClr val="376EAB"/>
                          </a:solidFill>
                        </a:rPr>
                        <a:t>Część ustna z języka polskiego</a:t>
                      </a:r>
                      <a:br>
                        <a:rPr lang="pl-PL" sz="2800" b="1" dirty="0" smtClean="0">
                          <a:solidFill>
                            <a:srgbClr val="376EAB"/>
                          </a:solidFill>
                        </a:rPr>
                      </a:br>
                      <a:r>
                        <a:rPr lang="pl-PL" sz="2800" b="1" kern="1200" dirty="0" smtClean="0">
                          <a:solidFill>
                            <a:srgbClr val="376EAB"/>
                          </a:solidFill>
                          <a:latin typeface="+mn-lt"/>
                          <a:ea typeface="+mn-ea"/>
                          <a:cs typeface="+mn-cs"/>
                        </a:rPr>
                        <a:t>Część ustna z języka obcego nowożytnego</a:t>
                      </a:r>
                    </a:p>
                    <a:p>
                      <a:pPr algn="l"/>
                      <a:endParaRPr lang="pl-PL" sz="2800" b="1" dirty="0">
                        <a:solidFill>
                          <a:srgbClr val="376EA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 smtClean="0">
                          <a:solidFill>
                            <a:srgbClr val="376EAB"/>
                          </a:solidFill>
                        </a:rPr>
                        <a:t>23–25 sierpnia</a:t>
                      </a:r>
                      <a:endParaRPr lang="pl-PL" sz="2800" b="1" dirty="0">
                        <a:solidFill>
                          <a:srgbClr val="376EA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1973173" y="5619700"/>
            <a:ext cx="8538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414E77">
                    <a:lumMod val="60000"/>
                    <a:lumOff val="40000"/>
                  </a:srgbClr>
                </a:solidFill>
              </a:rPr>
              <a:t>*Komunikat dyrektora Centralnej Komisji </a:t>
            </a:r>
            <a:r>
              <a:rPr lang="pl-PL" dirty="0" smtClean="0">
                <a:solidFill>
                  <a:srgbClr val="414E77">
                    <a:lumMod val="60000"/>
                    <a:lumOff val="40000"/>
                  </a:srgbClr>
                </a:solidFill>
              </a:rPr>
              <a:t>Egzaminacyjnej</a:t>
            </a:r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7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477788" y="260648"/>
            <a:ext cx="11017223" cy="1080120"/>
          </a:xfrm>
        </p:spPr>
        <p:txBody>
          <a:bodyPr>
            <a:normAutofit/>
          </a:bodyPr>
          <a:lstStyle/>
          <a:p>
            <a:pPr eaLnBrk="1" hangingPunct="1"/>
            <a:r>
              <a:rPr lang="pl-PL" dirty="0" smtClean="0"/>
              <a:t>Warunki przystąpienia do egzaminu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5860" y="1634440"/>
            <a:ext cx="9505056" cy="475297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sz="2800" dirty="0"/>
              <a:t>Do egzaminu poprawkowego mogą przystąpić absolwenci, którzy: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przystąpili do wszystkich egzaminów obowiązkowych</a:t>
            </a:r>
            <a:br>
              <a:rPr lang="pl-PL" sz="2400" dirty="0"/>
            </a:br>
            <a:r>
              <a:rPr lang="pl-PL" sz="2400" dirty="0"/>
              <a:t>i jednego egzaminu z przedmiotu dodatkowego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żaden z egzaminów nie został im unieważniony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nie uzyskali 30% punktów </a:t>
            </a:r>
            <a:r>
              <a:rPr lang="pl-PL" sz="2400" u="sng" dirty="0"/>
              <a:t>tylko</a:t>
            </a:r>
            <a:r>
              <a:rPr lang="pl-PL" sz="2400" dirty="0"/>
              <a:t> z jednego egzaminu obowiązkowego (ustnego lub pisemnego)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złożyli w terminie, czyli nie później niż  </a:t>
            </a:r>
            <a:r>
              <a:rPr lang="pl-PL" sz="2400" dirty="0" smtClean="0"/>
              <a:t>7 </a:t>
            </a:r>
            <a:r>
              <a:rPr lang="pl-PL" sz="2400" dirty="0"/>
              <a:t>lipca,  oświadczenie o gotowości przystąpienia do egzaminu.</a:t>
            </a:r>
          </a:p>
          <a:p>
            <a:pPr eaLnBrk="1" hangingPunct="1">
              <a:lnSpc>
                <a:spcPct val="110000"/>
              </a:lnSpc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177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Egzamin maturalny 2016 w liczbach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363" indent="-360363">
              <a:lnSpc>
                <a:spcPct val="150000"/>
              </a:lnSpc>
              <a:buFont typeface="Wingdings" pitchFamily="2" charset="2"/>
              <a:buChar char="ü"/>
            </a:pPr>
            <a:r>
              <a:rPr lang="pl-PL" dirty="0" smtClean="0"/>
              <a:t>Maturzyści na terenie działania OKE w Krakowie rozwiązywali zadania z </a:t>
            </a:r>
            <a:r>
              <a:rPr lang="pl-PL" u="sng" dirty="0"/>
              <a:t>21 przedmiotów maturalnych</a:t>
            </a:r>
            <a:r>
              <a:rPr lang="pl-PL" dirty="0"/>
              <a:t>.</a:t>
            </a:r>
          </a:p>
          <a:p>
            <a:pPr marL="360363" indent="-360363">
              <a:lnSpc>
                <a:spcPct val="150000"/>
              </a:lnSpc>
              <a:buNone/>
            </a:pPr>
            <a:r>
              <a:rPr lang="pl-PL" dirty="0"/>
              <a:t>Przygotowano:</a:t>
            </a:r>
          </a:p>
          <a:p>
            <a:pPr marL="360363" indent="-360363">
              <a:lnSpc>
                <a:spcPct val="150000"/>
              </a:lnSpc>
              <a:buFont typeface="Wingdings" pitchFamily="2" charset="2"/>
              <a:buChar char="ü"/>
            </a:pPr>
            <a:r>
              <a:rPr lang="pl-PL" dirty="0"/>
              <a:t> ponad </a:t>
            </a:r>
            <a:r>
              <a:rPr lang="pl-PL" u="sng" dirty="0"/>
              <a:t>400 różnego rodzaju arkuszy</a:t>
            </a:r>
            <a:r>
              <a:rPr lang="pl-PL" dirty="0"/>
              <a:t>, </a:t>
            </a:r>
          </a:p>
          <a:p>
            <a:pPr marL="360363" indent="-360363">
              <a:lnSpc>
                <a:spcPct val="150000"/>
              </a:lnSpc>
              <a:buFont typeface="Wingdings" pitchFamily="2" charset="2"/>
              <a:buChar char="ü"/>
            </a:pPr>
            <a:r>
              <a:rPr lang="pl-PL" dirty="0"/>
              <a:t>ok.  1000 zadań do części ustnej z język</a:t>
            </a:r>
            <a:r>
              <a:rPr lang="pl-PL" dirty="0" smtClean="0"/>
              <a:t>a polskiego</a:t>
            </a:r>
            <a:br>
              <a:rPr lang="pl-PL" dirty="0" smtClean="0"/>
            </a:br>
            <a:r>
              <a:rPr lang="pl-PL" dirty="0" smtClean="0"/>
              <a:t> oraz języka mniejszości narodowej (ukraiński).</a:t>
            </a:r>
          </a:p>
          <a:p>
            <a:pPr marL="360363" indent="-360363">
              <a:lnSpc>
                <a:spcPct val="150000"/>
              </a:lnSpc>
              <a:buFont typeface="Wingdings" pitchFamily="2" charset="2"/>
              <a:buChar char="ü"/>
            </a:pPr>
            <a:endParaRPr lang="pl-PL" dirty="0" smtClean="0"/>
          </a:p>
          <a:p>
            <a:pPr marL="360363" indent="-360363">
              <a:lnSpc>
                <a:spcPct val="150000"/>
              </a:lnSpc>
              <a:buFont typeface="Wingdings" pitchFamily="2" charset="2"/>
              <a:buChar char="ü"/>
            </a:pPr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69611" y="188641"/>
            <a:ext cx="442267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466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9756" y="476672"/>
            <a:ext cx="10538408" cy="2802718"/>
          </a:xfrm>
        </p:spPr>
        <p:txBody>
          <a:bodyPr>
            <a:normAutofit/>
          </a:bodyPr>
          <a:lstStyle/>
          <a:p>
            <a:r>
              <a:rPr lang="pl-PL" dirty="0" smtClean="0"/>
              <a:t>D. Deklaracje przystąpienia</a:t>
            </a:r>
            <a:br>
              <a:rPr lang="pl-PL" dirty="0" smtClean="0"/>
            </a:br>
            <a:r>
              <a:rPr lang="pl-PL" dirty="0" smtClean="0"/>
              <a:t>do egzaminu maturalnego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809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Deklaracje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981844" y="1182818"/>
            <a:ext cx="4973041" cy="740665"/>
          </a:xfrm>
        </p:spPr>
        <p:txBody>
          <a:bodyPr/>
          <a:lstStyle/>
          <a:p>
            <a:r>
              <a:rPr lang="pl-PL" dirty="0" smtClean="0"/>
              <a:t>Nowa matura</a:t>
            </a:r>
            <a:endParaRPr lang="pl-PL" dirty="0"/>
          </a:p>
        </p:txBody>
      </p:sp>
      <p:pic>
        <p:nvPicPr>
          <p:cNvPr id="11" name="Symbol zastępczy zawartości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35" y="2155519"/>
            <a:ext cx="2856902" cy="3962400"/>
          </a:xfrm>
        </p:spPr>
      </p:pic>
      <p:sp>
        <p:nvSpPr>
          <p:cNvPr id="8" name="Symbol zastępczy tekstu 7"/>
          <p:cNvSpPr>
            <a:spLocks noGrp="1"/>
          </p:cNvSpPr>
          <p:nvPr>
            <p:ph type="body" sz="quarter" idx="3"/>
          </p:nvPr>
        </p:nvSpPr>
        <p:spPr>
          <a:xfrm>
            <a:off x="6301622" y="1219201"/>
            <a:ext cx="4973041" cy="740665"/>
          </a:xfrm>
        </p:spPr>
        <p:txBody>
          <a:bodyPr/>
          <a:lstStyle/>
          <a:p>
            <a:r>
              <a:rPr lang="pl-PL" dirty="0" smtClean="0"/>
              <a:t>Stara matura</a:t>
            </a:r>
            <a:endParaRPr lang="pl-PL" dirty="0"/>
          </a:p>
        </p:txBody>
      </p:sp>
      <p:pic>
        <p:nvPicPr>
          <p:cNvPr id="12" name="Symbol zastępczy zawartości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6" y="2518660"/>
            <a:ext cx="2847012" cy="3962400"/>
          </a:xfr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40" y="2773572"/>
            <a:ext cx="2827159" cy="4040913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622" y="2155519"/>
            <a:ext cx="2786393" cy="4000816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16" y="2478418"/>
            <a:ext cx="2742525" cy="386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197868" y="188640"/>
            <a:ext cx="10157354" cy="648072"/>
          </a:xfrm>
        </p:spPr>
        <p:txBody>
          <a:bodyPr/>
          <a:lstStyle/>
          <a:p>
            <a:r>
              <a:rPr lang="pl-PL" dirty="0" smtClean="0"/>
              <a:t>Deklaracje do dyrektora szkoły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52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78" y="4127413"/>
            <a:ext cx="9433048" cy="2718949"/>
          </a:xfrm>
          <a:prstGeom prst="rect">
            <a:avLst/>
          </a:prstGeom>
        </p:spPr>
      </p:pic>
      <p:pic>
        <p:nvPicPr>
          <p:cNvPr id="15" name="Symbol zastępczy zawartości 1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78" y="836712"/>
            <a:ext cx="9577064" cy="3067414"/>
          </a:xfrm>
        </p:spPr>
      </p:pic>
      <p:cxnSp>
        <p:nvCxnSpPr>
          <p:cNvPr id="17" name="Łącznik prostoliniowy 16"/>
          <p:cNvCxnSpPr/>
          <p:nvPr/>
        </p:nvCxnSpPr>
        <p:spPr>
          <a:xfrm>
            <a:off x="477788" y="4005064"/>
            <a:ext cx="11089232" cy="0"/>
          </a:xfrm>
          <a:prstGeom prst="line">
            <a:avLst/>
          </a:prstGeom>
          <a:ln w="508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62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Deklaracja </a:t>
            </a:r>
            <a:r>
              <a:rPr lang="pl-PL" i="1" dirty="0"/>
              <a:t>1a </a:t>
            </a:r>
            <a:r>
              <a:rPr lang="pl-PL" i="1" dirty="0">
                <a:solidFill>
                  <a:srgbClr val="FFC000"/>
                </a:solidFill>
              </a:rPr>
              <a:t>N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053852" y="1844824"/>
            <a:ext cx="10157354" cy="44704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pl-PL" i="1" dirty="0"/>
              <a:t>U</a:t>
            </a:r>
            <a:r>
              <a:rPr lang="pl-PL" i="1" dirty="0" smtClean="0"/>
              <a:t>cznia </a:t>
            </a:r>
            <a:r>
              <a:rPr lang="pl-PL" i="1" dirty="0"/>
              <a:t>szkoły ponadgimnazjalnej lub artystycznej, który ukończy szkołę w roku szkolnym 2016/2017 i w tym roku przystąpi do egzaminu </a:t>
            </a:r>
            <a:r>
              <a:rPr lang="pl-PL" i="1" dirty="0" smtClean="0"/>
              <a:t>maturalnego.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pl-PL" i="1" dirty="0"/>
              <a:t>A</a:t>
            </a:r>
            <a:r>
              <a:rPr lang="pl-PL" i="1" dirty="0" smtClean="0"/>
              <a:t>bsolwenta </a:t>
            </a:r>
            <a:r>
              <a:rPr lang="pl-PL" i="1" dirty="0"/>
              <a:t>szkoły ponadgimnazjalnej lub artystycznej, który ukończył szkołę w roku szkolnym </a:t>
            </a:r>
            <a:r>
              <a:rPr lang="pl-PL" i="1" dirty="0" smtClean="0"/>
              <a:t>2015/2016.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pl-PL" i="1" dirty="0"/>
              <a:t>A</a:t>
            </a:r>
            <a:r>
              <a:rPr lang="pl-PL" i="1" dirty="0" smtClean="0"/>
              <a:t>bsolwenta </a:t>
            </a:r>
            <a:r>
              <a:rPr lang="pl-PL" i="1" dirty="0"/>
              <a:t>liceum ogólnokształcącego, który ukończył szkołę w roku szkolnym </a:t>
            </a:r>
            <a:r>
              <a:rPr lang="pl-PL" i="1" dirty="0" smtClean="0"/>
              <a:t>2014/2015.</a:t>
            </a:r>
            <a:endParaRPr lang="pl-PL" b="0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53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04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954ECA"/>
                </a:solidFill>
              </a:rPr>
              <a:t>Deklaracja 1d </a:t>
            </a:r>
            <a:r>
              <a:rPr lang="pl-PL" dirty="0" smtClean="0">
                <a:solidFill>
                  <a:srgbClr val="954ECA"/>
                </a:solidFill>
              </a:rPr>
              <a:t>S</a:t>
            </a:r>
            <a:endParaRPr lang="pl-PL" dirty="0">
              <a:solidFill>
                <a:srgbClr val="954ECA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i="1" dirty="0"/>
              <a:t>A</a:t>
            </a:r>
            <a:r>
              <a:rPr lang="pl-PL" i="1" dirty="0" smtClean="0"/>
              <a:t>bsolwenta </a:t>
            </a:r>
            <a:r>
              <a:rPr lang="pl-PL" i="1" dirty="0"/>
              <a:t>liceum, który ukończył szkołę w latach 2004/2005–2013/2014 </a:t>
            </a:r>
            <a:r>
              <a:rPr lang="pl-PL" i="1" dirty="0" smtClean="0"/>
              <a:t>oraz</a:t>
            </a:r>
          </a:p>
          <a:p>
            <a:pPr marL="457200" indent="-457200">
              <a:buFont typeface="+mj-lt"/>
              <a:buAutoNum type="arabicPeriod"/>
            </a:pPr>
            <a:r>
              <a:rPr lang="pl-PL" i="1" dirty="0" smtClean="0"/>
              <a:t>absolwenta </a:t>
            </a:r>
            <a:r>
              <a:rPr lang="pl-PL" i="1" dirty="0"/>
              <a:t>technikum, który ukończył szkołę w latach 2005/2006–2014/2015 </a:t>
            </a:r>
            <a:r>
              <a:rPr lang="pl-PL" i="1" dirty="0" smtClean="0"/>
              <a:t>i</a:t>
            </a:r>
          </a:p>
          <a:p>
            <a:pPr marL="0" indent="0">
              <a:buNone/>
            </a:pPr>
            <a:r>
              <a:rPr lang="pl-PL" i="1" dirty="0" smtClean="0"/>
              <a:t>przystępuje </a:t>
            </a:r>
            <a:r>
              <a:rPr lang="pl-PL" i="1" dirty="0"/>
              <a:t>do egzaminu maturalnego po raz </a:t>
            </a:r>
            <a:r>
              <a:rPr lang="pl-PL" i="1" dirty="0" smtClean="0"/>
              <a:t>pierwszy albo </a:t>
            </a:r>
            <a:r>
              <a:rPr lang="pl-PL" i="1" dirty="0"/>
              <a:t>deklaruje podwyższanie wyników lub przystąpienie do egzaminu z nowych </a:t>
            </a:r>
            <a:r>
              <a:rPr lang="pl-PL" i="1" dirty="0" smtClean="0"/>
              <a:t>przedmiotów.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54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68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25860" y="116632"/>
            <a:ext cx="10157354" cy="792088"/>
          </a:xfrm>
        </p:spPr>
        <p:txBody>
          <a:bodyPr>
            <a:normAutofit/>
          </a:bodyPr>
          <a:lstStyle/>
          <a:p>
            <a:r>
              <a:rPr lang="pl-PL" dirty="0" smtClean="0"/>
              <a:t>Deklaracje do OKE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55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8" y="1196752"/>
            <a:ext cx="11850219" cy="3024336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1" y="2348880"/>
            <a:ext cx="11728192" cy="2932048"/>
          </a:xfrm>
          <a:prstGeom prst="rect">
            <a:avLst/>
          </a:prstGeom>
        </p:spPr>
      </p:pic>
      <p:pic>
        <p:nvPicPr>
          <p:cNvPr id="13" name="Symbol zastępczy zawartości 1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8" y="3212976"/>
            <a:ext cx="9955332" cy="3096344"/>
          </a:xfrm>
        </p:spPr>
      </p:pic>
    </p:spTree>
    <p:extLst>
      <p:ext uri="{BB962C8B-B14F-4D97-AF65-F5344CB8AC3E}">
        <p14:creationId xmlns:p14="http://schemas.microsoft.com/office/powerpoint/2010/main" val="6169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Deklaracja 1b </a:t>
            </a:r>
            <a:r>
              <a:rPr lang="pl-PL" dirty="0" smtClean="0">
                <a:solidFill>
                  <a:srgbClr val="FFC000"/>
                </a:solidFill>
              </a:rPr>
              <a:t>N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i="1" dirty="0"/>
              <a:t>A</a:t>
            </a:r>
            <a:r>
              <a:rPr lang="pl-PL" i="1" dirty="0" smtClean="0"/>
              <a:t>bsolwenta </a:t>
            </a:r>
            <a:r>
              <a:rPr lang="pl-PL" i="1" dirty="0"/>
              <a:t>LO z roku szkolnego 2014/2015 albo 2015/2016 oraz absolwenta technikum z 2015/2016, którego macierzysta szkoła została zlikwidowana lub </a:t>
            </a:r>
            <a:r>
              <a:rPr lang="pl-PL" i="1" dirty="0" smtClean="0"/>
              <a:t>przekształcona.</a:t>
            </a:r>
          </a:p>
          <a:p>
            <a:pPr marL="457200" indent="-457200">
              <a:buFont typeface="+mj-lt"/>
              <a:buAutoNum type="arabicPeriod"/>
            </a:pPr>
            <a:r>
              <a:rPr lang="pl-PL" i="1" dirty="0"/>
              <a:t>O</a:t>
            </a:r>
            <a:r>
              <a:rPr lang="pl-PL" i="1" dirty="0" smtClean="0"/>
              <a:t>soby</a:t>
            </a:r>
            <a:r>
              <a:rPr lang="pl-PL" i="1" dirty="0"/>
              <a:t>, która posiada świadectwo lub inny dokument – potwierdzający wykształcenie średnie – wydany za granicą, ale nieuprawniający do podjęcia studiów w Rzeczypospolitej </a:t>
            </a:r>
            <a:r>
              <a:rPr lang="pl-PL" i="1" dirty="0" smtClean="0"/>
              <a:t>Polskiej.</a:t>
            </a:r>
            <a:endParaRPr lang="pl-PL" i="1" dirty="0"/>
          </a:p>
          <a:p>
            <a:pPr marL="457200" indent="-457200">
              <a:buFont typeface="+mj-lt"/>
              <a:buAutoNum type="arabicPeriod"/>
            </a:pPr>
            <a:r>
              <a:rPr lang="pl-PL" i="1" dirty="0"/>
              <a:t>A</a:t>
            </a:r>
            <a:r>
              <a:rPr lang="pl-PL" i="1" dirty="0" smtClean="0"/>
              <a:t>bsolwenta </a:t>
            </a:r>
            <a:r>
              <a:rPr lang="pl-PL" i="1" dirty="0"/>
              <a:t>ponadpodstawowej szkoły średniej, który </a:t>
            </a:r>
            <a:r>
              <a:rPr lang="pl-PL" i="1" u="sng" dirty="0"/>
              <a:t>nie posiada</a:t>
            </a:r>
            <a:r>
              <a:rPr lang="pl-PL" i="1" dirty="0"/>
              <a:t> świadectwa dojrzałości uzyskanego po zdaniu egzaminu </a:t>
            </a:r>
            <a:r>
              <a:rPr lang="pl-PL" i="1" dirty="0" smtClean="0"/>
              <a:t>dojrzałości</a:t>
            </a:r>
          </a:p>
          <a:p>
            <a:pPr marL="457200" indent="-457200">
              <a:buFont typeface="+mj-lt"/>
              <a:buAutoNum type="arabicPeriod"/>
            </a:pPr>
            <a:r>
              <a:rPr lang="pl-PL" i="1" dirty="0" smtClean="0"/>
              <a:t>Osoby, </a:t>
            </a:r>
            <a:r>
              <a:rPr lang="pl-PL" i="1" dirty="0"/>
              <a:t>która po 1 września 2016 r. uzyska świadectwo ukończenia LO na podstawie egzaminów </a:t>
            </a:r>
            <a:r>
              <a:rPr lang="pl-PL" i="1" dirty="0" smtClean="0"/>
              <a:t>eksternistycznych.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56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22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Deklaracja 1c </a:t>
            </a:r>
            <a:r>
              <a:rPr lang="pl-PL" dirty="0" smtClean="0">
                <a:solidFill>
                  <a:srgbClr val="FFC000"/>
                </a:solidFill>
              </a:rPr>
              <a:t>N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/>
              <a:t>Deklaracja dla absolwenta, który posiada świadectwo dojrzałości uzyskane po zdaniu egzaminu dojrzałości przeprowadzanego dla absolwentów ponadpodstawowych szkół średnich (sprzed 2005 r</a:t>
            </a:r>
            <a:r>
              <a:rPr lang="pl-PL" i="1" dirty="0" smtClean="0"/>
              <a:t>.).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57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93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9796" y="116632"/>
            <a:ext cx="11161240" cy="108012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Absolwenci ponadpodstawowych szkół </a:t>
            </a:r>
            <a:r>
              <a:rPr lang="pl-PL" dirty="0"/>
              <a:t>ś</a:t>
            </a:r>
            <a:r>
              <a:rPr lang="pl-PL" dirty="0" smtClean="0"/>
              <a:t>rednich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41884" y="1716443"/>
            <a:ext cx="9361040" cy="4351338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>
                <a:effectLst/>
              </a:rPr>
              <a:t>Absolwent, który posiada świadectwo dojrzałości uzyskane po zdaniu egzaminu dojrzałości przeprowadzanego dla absolwentów ponadpodstawowych szkół średnich, ma prawo przystąpić do egzaminu maturalnego, w części pisemnej albo </a:t>
            </a:r>
            <a:br>
              <a:rPr lang="pl-PL" dirty="0" smtClean="0">
                <a:effectLst/>
              </a:rPr>
            </a:br>
            <a:r>
              <a:rPr lang="pl-PL" dirty="0" smtClean="0">
                <a:effectLst/>
              </a:rPr>
              <a:t>w części pisemnej i w części ustnej, z wybranego przedmiotu albo wybranych</a:t>
            </a:r>
            <a:r>
              <a:rPr lang="pl-PL" dirty="0">
                <a:effectLst/>
              </a:rPr>
              <a:t> </a:t>
            </a:r>
            <a:r>
              <a:rPr lang="pl-PL" dirty="0" smtClean="0"/>
              <a:t>(44zzp </a:t>
            </a:r>
            <a:r>
              <a:rPr lang="pl-PL" dirty="0"/>
              <a:t>ust. 1</a:t>
            </a:r>
            <a:r>
              <a:rPr lang="pl-PL" dirty="0" smtClean="0"/>
              <a:t>).</a:t>
            </a:r>
            <a:endParaRPr lang="pl-PL" dirty="0" smtClean="0">
              <a:effectLst/>
            </a:endParaRPr>
          </a:p>
          <a:p>
            <a:r>
              <a:rPr lang="pl-PL" dirty="0" smtClean="0">
                <a:effectLst/>
              </a:rPr>
              <a:t>Absolwent przystępuje do egzaminu </a:t>
            </a:r>
            <a:r>
              <a:rPr lang="pl-PL" u="sng" dirty="0">
                <a:effectLst/>
              </a:rPr>
              <a:t>zgodnie z przepisami obowiązującymi w roku, w którym przystępuje do egzaminu maturalnego</a:t>
            </a:r>
            <a:r>
              <a:rPr lang="pl-PL" u="sng" dirty="0" smtClean="0">
                <a:effectLst/>
              </a:rPr>
              <a:t>.</a:t>
            </a:r>
          </a:p>
          <a:p>
            <a:r>
              <a:rPr lang="pl-PL" dirty="0"/>
              <a:t>Absolwent składa deklarację </a:t>
            </a:r>
            <a:r>
              <a:rPr lang="pl-PL" dirty="0" smtClean="0"/>
              <a:t>1c. </a:t>
            </a:r>
            <a:endParaRPr lang="pl-PL" dirty="0"/>
          </a:p>
          <a:p>
            <a:r>
              <a:rPr lang="pl-PL" dirty="0" smtClean="0">
                <a:effectLst/>
              </a:rPr>
              <a:t>Otrzymuje </a:t>
            </a:r>
            <a:r>
              <a:rPr lang="pl-PL" u="sng" dirty="0">
                <a:effectLst/>
              </a:rPr>
              <a:t>zaświadczenie o wynikach egzaminu </a:t>
            </a:r>
            <a:r>
              <a:rPr lang="pl-PL" dirty="0" smtClean="0">
                <a:effectLst/>
              </a:rPr>
              <a:t>maturalnego</a:t>
            </a:r>
            <a:br>
              <a:rPr lang="pl-PL" dirty="0" smtClean="0">
                <a:effectLst/>
              </a:rPr>
            </a:br>
            <a:r>
              <a:rPr lang="pl-PL" dirty="0" smtClean="0">
                <a:effectLst/>
              </a:rPr>
              <a:t>z </a:t>
            </a:r>
            <a:r>
              <a:rPr lang="pl-PL" dirty="0">
                <a:effectLst/>
              </a:rPr>
              <a:t>przedmiotu lub przedmiotów, do których przystąpił, wydane przez okręgową komisję egzaminacyjną.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58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13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80" y="365127"/>
            <a:ext cx="8748583" cy="1018831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Absolwenci ponadpodstawowych szkół średnich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1556792"/>
            <a:ext cx="9505056" cy="4992290"/>
          </a:xfrm>
        </p:spPr>
        <p:txBody>
          <a:bodyPr>
            <a:normAutofit/>
          </a:bodyPr>
          <a:lstStyle/>
          <a:p>
            <a:endParaRPr lang="pl-PL" dirty="0"/>
          </a:p>
          <a:p>
            <a:r>
              <a:rPr lang="pl-PL" dirty="0" smtClean="0"/>
              <a:t>Absolwent może </a:t>
            </a:r>
            <a:r>
              <a:rPr lang="pl-PL" dirty="0"/>
              <a:t>wybierać przedmioty </a:t>
            </a:r>
            <a:r>
              <a:rPr lang="pl-PL" dirty="0" smtClean="0"/>
              <a:t>zarówno</a:t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grupy przedmiotów obowiązkowych, jak i przedmiotów dodatkowych (maksymalnie 6 przedmiotów dodatkowych). </a:t>
            </a:r>
          </a:p>
          <a:p>
            <a:r>
              <a:rPr lang="pl-PL" dirty="0" smtClean="0"/>
              <a:t>Absolwent może </a:t>
            </a:r>
            <a:r>
              <a:rPr lang="pl-PL" dirty="0"/>
              <a:t>przystąpić do egzaminu maturalnego </a:t>
            </a:r>
            <a:r>
              <a:rPr lang="pl-PL" dirty="0" smtClean="0"/>
              <a:t>tylko z </a:t>
            </a:r>
            <a:r>
              <a:rPr lang="pl-PL" dirty="0"/>
              <a:t>jednego wybranego języka obcego nowożytnego na poziomie podstawowym w części pisemnej – </a:t>
            </a:r>
            <a:r>
              <a:rPr lang="pl-PL" dirty="0" smtClean="0"/>
              <a:t>zgodnie</a:t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ogólnymi przepisami dotyczącymi przeprowadzania egzaminu maturalnego w roku szkolnym 2015/2016. </a:t>
            </a:r>
          </a:p>
          <a:p>
            <a:pPr marL="0" indent="0">
              <a:buNone/>
            </a:pPr>
            <a:r>
              <a:rPr lang="pl-PL" dirty="0"/>
              <a:t>	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59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06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Egzamin maturalny 2016 w liczbach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363" indent="-360363">
              <a:lnSpc>
                <a:spcPct val="150000"/>
              </a:lnSpc>
              <a:buNone/>
            </a:pPr>
            <a:r>
              <a:rPr lang="pl-PL" dirty="0" smtClean="0"/>
              <a:t>Zdający rozwiązali zadania w około</a:t>
            </a:r>
          </a:p>
          <a:p>
            <a:pPr>
              <a:lnSpc>
                <a:spcPct val="150000"/>
              </a:lnSpc>
            </a:pPr>
            <a:r>
              <a:rPr lang="pl-PL" u="sng" dirty="0"/>
              <a:t>323 tys. </a:t>
            </a:r>
            <a:r>
              <a:rPr lang="pl-PL" u="sng" dirty="0" smtClean="0"/>
              <a:t>arkuszy</a:t>
            </a:r>
            <a:r>
              <a:rPr lang="pl-PL" dirty="0" smtClean="0"/>
              <a:t>,</a:t>
            </a:r>
          </a:p>
          <a:p>
            <a:pPr marL="360363" indent="-360363">
              <a:lnSpc>
                <a:spcPct val="150000"/>
              </a:lnSpc>
              <a:buNone/>
            </a:pPr>
            <a:r>
              <a:rPr lang="pl-PL" dirty="0" smtClean="0"/>
              <a:t>które zostały sprawdzone przez </a:t>
            </a:r>
          </a:p>
          <a:p>
            <a:pPr>
              <a:lnSpc>
                <a:spcPct val="150000"/>
              </a:lnSpc>
            </a:pPr>
            <a:r>
              <a:rPr lang="pl-PL" u="sng" dirty="0"/>
              <a:t>5941</a:t>
            </a:r>
            <a:r>
              <a:rPr lang="pl-PL" u="sng" dirty="0" smtClean="0"/>
              <a:t> egzaminatorów </a:t>
            </a:r>
            <a:r>
              <a:rPr lang="pl-PL" dirty="0" smtClean="0"/>
              <a:t>pracujących w </a:t>
            </a:r>
            <a:r>
              <a:rPr lang="pl-PL" u="sng" dirty="0" smtClean="0"/>
              <a:t>332 zespołach</a:t>
            </a:r>
            <a:r>
              <a:rPr lang="pl-PL" dirty="0" smtClean="0"/>
              <a:t>.</a:t>
            </a:r>
          </a:p>
          <a:p>
            <a:pPr marL="360363" indent="-360363">
              <a:lnSpc>
                <a:spcPct val="150000"/>
              </a:lnSpc>
              <a:buFont typeface="Wingdings" pitchFamily="2" charset="2"/>
              <a:buChar char="ü"/>
            </a:pPr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69611" y="188641"/>
            <a:ext cx="442267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155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7030A0"/>
                </a:solidFill>
              </a:rPr>
              <a:t>Deklaracja 1e </a:t>
            </a:r>
            <a:r>
              <a:rPr lang="pl-PL" dirty="0" smtClean="0">
                <a:solidFill>
                  <a:srgbClr val="7030A0"/>
                </a:solidFill>
              </a:rPr>
              <a:t>S</a:t>
            </a:r>
            <a:endParaRPr lang="pl-PL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i="1" dirty="0"/>
              <a:t>A</a:t>
            </a:r>
            <a:r>
              <a:rPr lang="pl-PL" i="1" dirty="0" smtClean="0"/>
              <a:t>bsolwenta </a:t>
            </a:r>
            <a:r>
              <a:rPr lang="pl-PL" i="1" dirty="0"/>
              <a:t>liceum, który ukończył szkołę w latach 2004/2005–2013/2014 </a:t>
            </a:r>
            <a:r>
              <a:rPr lang="pl-PL" i="1" dirty="0" smtClean="0"/>
              <a:t>oraz</a:t>
            </a:r>
          </a:p>
          <a:p>
            <a:pPr marL="457200" indent="-457200">
              <a:buFont typeface="+mj-lt"/>
              <a:buAutoNum type="arabicPeriod"/>
            </a:pPr>
            <a:r>
              <a:rPr lang="pl-PL" i="1" dirty="0" smtClean="0"/>
              <a:t>absolwenta </a:t>
            </a:r>
            <a:r>
              <a:rPr lang="pl-PL" i="1" dirty="0"/>
              <a:t>technikum, który ukończył szkołę w latach 2005/2006–2014/2015 i (1, </a:t>
            </a:r>
            <a:r>
              <a:rPr lang="pl-PL" i="1" dirty="0" smtClean="0"/>
              <a:t>2),</a:t>
            </a:r>
          </a:p>
          <a:p>
            <a:pPr marL="0" indent="0">
              <a:buNone/>
            </a:pPr>
            <a:r>
              <a:rPr lang="pl-PL" i="1" dirty="0" smtClean="0"/>
              <a:t>którego </a:t>
            </a:r>
            <a:r>
              <a:rPr lang="pl-PL" i="1" dirty="0"/>
              <a:t>szkoła została zlikwidowana lub przekształcona </a:t>
            </a:r>
            <a:r>
              <a:rPr lang="pl-PL" i="1" dirty="0" smtClean="0"/>
              <a:t/>
            </a:r>
            <a:br>
              <a:rPr lang="pl-PL" i="1" dirty="0" smtClean="0"/>
            </a:br>
            <a:r>
              <a:rPr lang="pl-PL" i="1" dirty="0" smtClean="0"/>
              <a:t>i </a:t>
            </a:r>
            <a:r>
              <a:rPr lang="pl-PL" i="1" dirty="0"/>
              <a:t>przystępuje </a:t>
            </a:r>
            <a:r>
              <a:rPr lang="pl-PL" i="1" dirty="0" smtClean="0"/>
              <a:t>do </a:t>
            </a:r>
            <a:r>
              <a:rPr lang="pl-PL" i="1" dirty="0"/>
              <a:t>egzaminu maturalnego po raz pierwszy albo deklaruje podwyższanie wyników lub przystąpienie do egzaminu z nowych przedmiotów </a:t>
            </a:r>
            <a:r>
              <a:rPr lang="pl-PL" i="1" dirty="0" smtClean="0"/>
              <a:t>oraz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pl-PL" i="1" dirty="0" smtClean="0"/>
              <a:t>osoby</a:t>
            </a:r>
            <a:r>
              <a:rPr lang="pl-PL" i="1" dirty="0"/>
              <a:t>, która przed 1 września 2016 r. ukończyła liceum ogólnokształcące na podstawie egzaminów </a:t>
            </a:r>
            <a:r>
              <a:rPr lang="pl-PL" i="1" dirty="0" smtClean="0"/>
              <a:t>eksternistycznych.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60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05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Dostosowania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941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477788" y="304800"/>
            <a:ext cx="11089232" cy="1397000"/>
          </a:xfrm>
        </p:spPr>
        <p:txBody>
          <a:bodyPr>
            <a:noAutofit/>
          </a:bodyPr>
          <a:lstStyle/>
          <a:p>
            <a:r>
              <a:rPr lang="pl-PL" dirty="0" smtClean="0"/>
              <a:t>Dostosowania</a:t>
            </a:r>
            <a:br>
              <a:rPr lang="pl-PL" dirty="0" smtClean="0"/>
            </a:br>
            <a:r>
              <a:rPr lang="pl-PL" dirty="0" smtClean="0"/>
              <a:t>- zmiany  </a:t>
            </a:r>
            <a:r>
              <a:rPr lang="pl-PL" dirty="0"/>
              <a:t>w Komunikacie dyrektora CKE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idx="1"/>
          </p:nvPr>
        </p:nvSpPr>
        <p:spPr>
          <a:xfrm>
            <a:off x="943727" y="2060848"/>
            <a:ext cx="10157354" cy="4470400"/>
          </a:xfrm>
        </p:spPr>
        <p:txBody>
          <a:bodyPr>
            <a:normAutofit/>
          </a:bodyPr>
          <a:lstStyle/>
          <a:p>
            <a:pPr marL="301752" indent="-301752" algn="just" defTabSz="1216152">
              <a:buClr>
                <a:srgbClr val="374C81"/>
              </a:buClr>
              <a:buFont typeface="Arial"/>
              <a:buChar char="•"/>
            </a:pPr>
            <a:r>
              <a:rPr lang="pl-PL" sz="22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D</a:t>
            </a:r>
            <a:r>
              <a:rPr lang="pl-PL" sz="22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odano </a:t>
            </a:r>
            <a:r>
              <a:rPr lang="pl-PL" sz="22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możliwość zwolnienia z części ustnej egzaminu maturalnego absolwenta, który ze względu na swoją niepełnosprawność lub stan zdrowia trwale nie posługuje się mową.</a:t>
            </a:r>
          </a:p>
          <a:p>
            <a:pPr marL="301752" indent="-301752" algn="just" defTabSz="1216152">
              <a:buClr>
                <a:srgbClr val="374C81"/>
              </a:buClr>
              <a:buFont typeface="Arial"/>
              <a:buChar char="•"/>
            </a:pPr>
            <a:r>
              <a:rPr lang="pl-PL" sz="22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D</a:t>
            </a:r>
            <a:r>
              <a:rPr lang="pl-PL" sz="22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la </a:t>
            </a:r>
            <a:r>
              <a:rPr lang="pl-PL" sz="22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uczniów z niepełnosprawnością ruchową dodano możliwość przedłużenia czasu przeprowadzania egzaminu </a:t>
            </a:r>
            <a:r>
              <a:rPr lang="pl-PL" sz="22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ustnego </a:t>
            </a:r>
            <a:r>
              <a:rPr lang="pl-PL" sz="22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z  j. polskiego i j. obcego nowożytnego o 15 min. </a:t>
            </a:r>
          </a:p>
          <a:p>
            <a:pPr marL="301752" indent="-301752" algn="just" defTabSz="1216152">
              <a:buClr>
                <a:srgbClr val="374C81"/>
              </a:buClr>
              <a:buFont typeface="Arial"/>
              <a:buChar char="•"/>
            </a:pPr>
            <a:r>
              <a:rPr lang="pl-PL" sz="22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D</a:t>
            </a:r>
            <a:r>
              <a:rPr lang="pl-PL" sz="22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la </a:t>
            </a:r>
            <a:r>
              <a:rPr lang="pl-PL" sz="22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cudzoziemców dodano możliwość przedłużenia czasu przeprowadzania egzaminu ustnego z j. polskiego i zastosowania szczegółowych kryteriów oceniania oraz korzystania podczas egzaminów pisemnych ze słownika dwujęzycznego z </a:t>
            </a:r>
            <a:r>
              <a:rPr lang="pl-PL" sz="22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wyjątkiem </a:t>
            </a:r>
            <a:br>
              <a:rPr lang="pl-PL" sz="22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</a:br>
            <a:r>
              <a:rPr lang="pl-PL" sz="22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j. obcych</a:t>
            </a:r>
            <a:r>
              <a:rPr lang="pl-PL" sz="22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, regionalnych, mniejszości narodowych i etnicznych. </a:t>
            </a:r>
          </a:p>
          <a:p>
            <a:pPr marL="301752" indent="-301752" algn="just" defTabSz="1216152">
              <a:buClr>
                <a:srgbClr val="374C81"/>
              </a:buClr>
              <a:buFont typeface="Arial"/>
              <a:buChar char="•"/>
            </a:pPr>
            <a:endParaRPr lang="pl-PL" b="0" dirty="0">
              <a:solidFill>
                <a:srgbClr val="374C81"/>
              </a:solidFill>
              <a:latin typeface="Century Gothic"/>
            </a:endParaRPr>
          </a:p>
          <a:p>
            <a:pPr marL="301752" indent="-301752" algn="just" defTabSz="1216152">
              <a:buClr>
                <a:srgbClr val="374C81"/>
              </a:buClr>
              <a:buFont typeface="Arial"/>
              <a:buChar char="•"/>
            </a:pPr>
            <a:endParaRPr lang="pl-PL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96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24254" y="260350"/>
            <a:ext cx="10969943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sz="4000" b="1" dirty="0" smtClean="0">
                <a:latin typeface="+mn-lt"/>
              </a:rPr>
              <a:t>Dysleksja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909" y="1574801"/>
            <a:ext cx="10969943" cy="4662511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spcAft>
                <a:spcPct val="40000"/>
              </a:spcAft>
              <a:buClr>
                <a:schemeClr val="accent2"/>
              </a:buClr>
              <a:defRPr/>
            </a:pPr>
            <a:r>
              <a:rPr lang="pl-PL" altLang="pl-PL" dirty="0" smtClean="0">
                <a:cs typeface="Times New Roman" pitchFamily="18" charset="0"/>
              </a:rPr>
              <a:t>Na maturze </a:t>
            </a:r>
            <a:r>
              <a:rPr lang="pl-PL" altLang="pl-PL" dirty="0">
                <a:cs typeface="Times New Roman" pitchFamily="18" charset="0"/>
              </a:rPr>
              <a:t>nie przewiduje się </a:t>
            </a:r>
            <a:r>
              <a:rPr lang="pl-PL" altLang="pl-PL" dirty="0" smtClean="0">
                <a:cs typeface="Times New Roman" pitchFamily="18" charset="0"/>
              </a:rPr>
              <a:t>różnicowania arkuszy ani </a:t>
            </a:r>
            <a:r>
              <a:rPr lang="pl-PL" altLang="pl-PL" u="sng" dirty="0" smtClean="0">
                <a:cs typeface="Times New Roman" pitchFamily="18" charset="0"/>
              </a:rPr>
              <a:t>wydłużenia czasu ich rozwiązywania. </a:t>
            </a:r>
          </a:p>
          <a:p>
            <a:pPr algn="just" eaLnBrk="1" hangingPunct="1">
              <a:lnSpc>
                <a:spcPct val="80000"/>
              </a:lnSpc>
              <a:spcAft>
                <a:spcPct val="40000"/>
              </a:spcAft>
              <a:buClr>
                <a:schemeClr val="accent2"/>
              </a:buClr>
              <a:defRPr/>
            </a:pPr>
            <a:r>
              <a:rPr lang="pl-PL" altLang="pl-PL" dirty="0" smtClean="0">
                <a:cs typeface="Times New Roman" pitchFamily="18" charset="0"/>
              </a:rPr>
              <a:t>Możliwe jest jedynie zastosowanie odrębnych kryteriów oceniania prac pisemnych z:</a:t>
            </a:r>
          </a:p>
          <a:p>
            <a:pPr lvl="1" algn="just">
              <a:lnSpc>
                <a:spcPct val="80000"/>
              </a:lnSpc>
              <a:spcAft>
                <a:spcPct val="40000"/>
              </a:spcAft>
              <a:buClr>
                <a:schemeClr val="accent2"/>
              </a:buClr>
              <a:defRPr/>
            </a:pPr>
            <a:r>
              <a:rPr lang="pl-PL" altLang="pl-PL" b="1" dirty="0" smtClean="0">
                <a:cs typeface="Times New Roman" pitchFamily="18" charset="0"/>
              </a:rPr>
              <a:t>języka polskiego,</a:t>
            </a:r>
          </a:p>
          <a:p>
            <a:pPr lvl="1">
              <a:lnSpc>
                <a:spcPct val="80000"/>
              </a:lnSpc>
              <a:spcAft>
                <a:spcPct val="40000"/>
              </a:spcAft>
              <a:buClr>
                <a:schemeClr val="accent2"/>
              </a:buClr>
              <a:defRPr/>
            </a:pPr>
            <a:r>
              <a:rPr lang="pl-PL" altLang="pl-PL" dirty="0" smtClean="0">
                <a:cs typeface="Times New Roman" pitchFamily="18" charset="0"/>
              </a:rPr>
              <a:t>j</a:t>
            </a:r>
            <a:r>
              <a:rPr lang="pl-PL" altLang="pl-PL" b="1" dirty="0" smtClean="0">
                <a:cs typeface="Times New Roman" pitchFamily="18" charset="0"/>
              </a:rPr>
              <a:t>ęzyka obcego nowożytnego,</a:t>
            </a:r>
          </a:p>
          <a:p>
            <a:pPr lvl="1">
              <a:lnSpc>
                <a:spcPct val="80000"/>
              </a:lnSpc>
              <a:spcAft>
                <a:spcPct val="40000"/>
              </a:spcAft>
              <a:buClr>
                <a:schemeClr val="accent2"/>
              </a:buClr>
              <a:defRPr/>
            </a:pPr>
            <a:r>
              <a:rPr lang="pl-PL" altLang="pl-PL" dirty="0">
                <a:cs typeface="Times New Roman" pitchFamily="18" charset="0"/>
              </a:rPr>
              <a:t>j</a:t>
            </a:r>
            <a:r>
              <a:rPr lang="pl-PL" altLang="pl-PL" dirty="0" smtClean="0">
                <a:cs typeface="Times New Roman" pitchFamily="18" charset="0"/>
              </a:rPr>
              <a:t>ęzyka mniejszości narodowej,</a:t>
            </a:r>
            <a:endParaRPr lang="pl-PL" altLang="pl-PL" b="1" dirty="0" smtClean="0">
              <a:cs typeface="Times New Roman" pitchFamily="18" charset="0"/>
            </a:endParaRPr>
          </a:p>
          <a:p>
            <a:pPr lvl="1">
              <a:lnSpc>
                <a:spcPct val="80000"/>
              </a:lnSpc>
              <a:spcAft>
                <a:spcPct val="40000"/>
              </a:spcAft>
              <a:buClr>
                <a:schemeClr val="accent2"/>
              </a:buClr>
              <a:defRPr/>
            </a:pPr>
            <a:r>
              <a:rPr lang="pl-PL" altLang="pl-PL" b="1" dirty="0" smtClean="0">
                <a:cs typeface="Times New Roman" pitchFamily="18" charset="0"/>
              </a:rPr>
              <a:t>matematyki </a:t>
            </a:r>
            <a:r>
              <a:rPr lang="pl-PL" altLang="pl-PL" dirty="0" smtClean="0">
                <a:cs typeface="Times New Roman" pitchFamily="18" charset="0"/>
              </a:rPr>
              <a:t>(dyskalkulia).</a:t>
            </a:r>
            <a:r>
              <a:rPr lang="pl-PL" altLang="pl-PL" b="1" dirty="0" smtClean="0"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904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3852" y="0"/>
            <a:ext cx="10157354" cy="1080120"/>
          </a:xfrm>
        </p:spPr>
        <p:txBody>
          <a:bodyPr/>
          <a:lstStyle/>
          <a:p>
            <a:r>
              <a:rPr lang="pl-PL" dirty="0" smtClean="0"/>
              <a:t>Dokumenty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3812" y="1196752"/>
            <a:ext cx="10580851" cy="518457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pl-PL" dirty="0"/>
              <a:t>O</a:t>
            </a:r>
            <a:r>
              <a:rPr lang="pl-PL" dirty="0" smtClean="0"/>
              <a:t>rzeczenie </a:t>
            </a:r>
            <a:r>
              <a:rPr lang="pl-PL" dirty="0"/>
              <a:t>o potrzebie kształcenia specjalnego </a:t>
            </a:r>
            <a:r>
              <a:rPr lang="pl-PL" dirty="0" smtClean="0"/>
              <a:t>wydane</a:t>
            </a:r>
            <a:br>
              <a:rPr lang="pl-PL" dirty="0" smtClean="0"/>
            </a:br>
            <a:r>
              <a:rPr lang="pl-PL" dirty="0" smtClean="0"/>
              <a:t>ze </a:t>
            </a:r>
            <a:r>
              <a:rPr lang="pl-PL" dirty="0"/>
              <a:t>względu na niepełnosprawność </a:t>
            </a:r>
          </a:p>
          <a:p>
            <a:pPr>
              <a:lnSpc>
                <a:spcPct val="120000"/>
              </a:lnSpc>
            </a:pPr>
            <a:r>
              <a:rPr lang="pl-PL" dirty="0"/>
              <a:t>O</a:t>
            </a:r>
            <a:r>
              <a:rPr lang="pl-PL" dirty="0" smtClean="0"/>
              <a:t>rzeczenie </a:t>
            </a:r>
            <a:r>
              <a:rPr lang="pl-PL" dirty="0"/>
              <a:t>o potrzebie kształcenia specjalnego </a:t>
            </a:r>
            <a:r>
              <a:rPr lang="pl-PL" dirty="0" smtClean="0"/>
              <a:t>wydane</a:t>
            </a:r>
            <a:br>
              <a:rPr lang="pl-PL" dirty="0" smtClean="0"/>
            </a:br>
            <a:r>
              <a:rPr lang="pl-PL" dirty="0" smtClean="0"/>
              <a:t>ze </a:t>
            </a:r>
            <a:r>
              <a:rPr lang="pl-PL" dirty="0"/>
              <a:t>względu na niedostosowanie społeczne lub zagrożenie niedostosowaniem społecznym </a:t>
            </a:r>
          </a:p>
          <a:p>
            <a:pPr>
              <a:lnSpc>
                <a:spcPct val="120000"/>
              </a:lnSpc>
            </a:pPr>
            <a:r>
              <a:rPr lang="pl-PL" dirty="0"/>
              <a:t>O</a:t>
            </a:r>
            <a:r>
              <a:rPr lang="pl-PL" dirty="0" smtClean="0"/>
              <a:t>rzeczenie </a:t>
            </a:r>
            <a:r>
              <a:rPr lang="pl-PL" dirty="0"/>
              <a:t>o potrzebie indywidualnego nauczania </a:t>
            </a:r>
          </a:p>
          <a:p>
            <a:pPr>
              <a:lnSpc>
                <a:spcPct val="120000"/>
              </a:lnSpc>
            </a:pPr>
            <a:r>
              <a:rPr lang="pl-PL" dirty="0"/>
              <a:t>Z</a:t>
            </a:r>
            <a:r>
              <a:rPr lang="pl-PL" dirty="0" smtClean="0"/>
              <a:t>aświadczenie </a:t>
            </a:r>
            <a:r>
              <a:rPr lang="pl-PL" dirty="0"/>
              <a:t>o stanie zdrowia wydane przez </a:t>
            </a:r>
            <a:r>
              <a:rPr lang="pl-PL" dirty="0" smtClean="0"/>
              <a:t>lekarza</a:t>
            </a:r>
          </a:p>
          <a:p>
            <a:pPr>
              <a:lnSpc>
                <a:spcPct val="120000"/>
              </a:lnSpc>
            </a:pPr>
            <a:r>
              <a:rPr lang="pl-PL" dirty="0"/>
              <a:t>O</a:t>
            </a:r>
            <a:r>
              <a:rPr lang="pl-PL" dirty="0" smtClean="0"/>
              <a:t>pinia </a:t>
            </a:r>
            <a:r>
              <a:rPr lang="pl-PL" dirty="0"/>
              <a:t>poradni psychologiczno-pedagogicznej, w tym poradni </a:t>
            </a:r>
            <a:r>
              <a:rPr lang="pl-PL" dirty="0" smtClean="0"/>
              <a:t>specjalistycznej, o </a:t>
            </a:r>
            <a:r>
              <a:rPr lang="pl-PL" dirty="0"/>
              <a:t>specyficznych trudnościach w uczeniu </a:t>
            </a:r>
            <a:r>
              <a:rPr lang="pl-PL" dirty="0" smtClean="0"/>
              <a:t>się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64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16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Dokumenty cd.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Pozytywna </a:t>
            </a:r>
            <a:r>
              <a:rPr lang="pl-PL" dirty="0"/>
              <a:t>opinia rady pedagogicznej w przypadku: </a:t>
            </a:r>
          </a:p>
          <a:p>
            <a:pPr lvl="1">
              <a:lnSpc>
                <a:spcPct val="120000"/>
              </a:lnSpc>
            </a:pPr>
            <a:r>
              <a:rPr lang="pl-PL" dirty="0"/>
              <a:t>uczniów objętych pomocą psychologiczno-pedagogiczną w szkole ze względu na trudności adaptacyjne związane z wcześniejszym kształceniem za granicą, zaburzenia komunikacji językowej lub sytuację kryzysową </a:t>
            </a:r>
            <a:r>
              <a:rPr lang="pl-PL" dirty="0" smtClean="0"/>
              <a:t>albo </a:t>
            </a:r>
            <a:r>
              <a:rPr lang="pl-PL" dirty="0"/>
              <a:t>traumatyczną </a:t>
            </a:r>
          </a:p>
          <a:p>
            <a:pPr lvl="1">
              <a:lnSpc>
                <a:spcPct val="120000"/>
              </a:lnSpc>
            </a:pPr>
            <a:r>
              <a:rPr lang="pl-PL" dirty="0"/>
              <a:t>cudzoziemców, którym ograniczona znajomość języka polskiego utrudnia zrozumienie czytanego tekstu.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65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13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33772" y="548680"/>
            <a:ext cx="8162143" cy="1930400"/>
          </a:xfrm>
        </p:spPr>
        <p:txBody>
          <a:bodyPr/>
          <a:lstStyle/>
          <a:p>
            <a:r>
              <a:rPr lang="pl-PL" dirty="0" smtClean="0"/>
              <a:t>E. Opłata za egzamin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11082338" y="6400800"/>
            <a:ext cx="1106487" cy="320675"/>
          </a:xfrm>
        </p:spPr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66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64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Opłata za egzamin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pl-PL" sz="26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Egzamin maturalny z każdego przedmiotu </a:t>
            </a:r>
            <a:r>
              <a:rPr lang="pl-PL" sz="26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obowiązkowego i </a:t>
            </a:r>
            <a:r>
              <a:rPr lang="pl-PL" sz="26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przedmiotu dodatkowego, zarówno w części ustnej, </a:t>
            </a:r>
            <a:r>
              <a:rPr lang="pl-PL" sz="26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jak</a:t>
            </a:r>
            <a:br>
              <a:rPr lang="pl-PL" sz="26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</a:br>
            <a:r>
              <a:rPr lang="pl-PL" sz="26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i </a:t>
            </a:r>
            <a:r>
              <a:rPr lang="pl-PL" sz="26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w części pisemnej, jest odpłatny dla:</a:t>
            </a:r>
          </a:p>
          <a:p>
            <a:pPr lvl="1">
              <a:lnSpc>
                <a:spcPct val="120000"/>
              </a:lnSpc>
            </a:pP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absolwentów, </a:t>
            </a:r>
            <a:r>
              <a:rPr lang="pl-PL" u="sng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którzy po raz trzeci</a:t>
            </a: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 i kolejny przystępują</a:t>
            </a:r>
            <a:b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</a:b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do egzaminu maturalnego z tego samego przedmiotu obowiązkowego lub z tego samego przedmiotu dodatkowego;</a:t>
            </a:r>
          </a:p>
          <a:p>
            <a:pPr lvl="1">
              <a:lnSpc>
                <a:spcPct val="120000"/>
              </a:lnSpc>
            </a:pP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absolwentów, którzy przystępują do egzaminu </a:t>
            </a:r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maturalnego z </a:t>
            </a: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tego samego przedmiotu dodatkowego, </a:t>
            </a:r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który w </a:t>
            </a: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poprzednim roku </a:t>
            </a:r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lub</a:t>
            </a:r>
            <a:b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</a:br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w </a:t>
            </a: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poprzednich latach </a:t>
            </a:r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zgłaszali w </a:t>
            </a: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deklaracji, ale nie przystąpili </a:t>
            </a:r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/>
            </a:r>
            <a:b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</a:br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do </a:t>
            </a: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egzaminu </a:t>
            </a:r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maturalnego z </a:t>
            </a: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tego przedmiotu.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67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4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1"/>
                </a:solidFill>
              </a:rPr>
              <a:t>Wysokość i termin wniesienia opłaty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81844" y="1700808"/>
            <a:ext cx="10297144" cy="4351338"/>
          </a:xfrm>
        </p:spPr>
        <p:txBody>
          <a:bodyPr>
            <a:normAutofit/>
          </a:bodyPr>
          <a:lstStyle/>
          <a:p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Opłata za egzamin maturalny wynosi 50 zł.</a:t>
            </a:r>
          </a:p>
          <a:p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Opłatę za egzamin maturalny wnosi się w terminie</a:t>
            </a:r>
            <a:b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</a:b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od 1 stycznia do 7 lutego roku </a:t>
            </a:r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kalendarzowego, w </a:t>
            </a: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którym absolwent zamierza przystąpić do egzaminu maturalnego, </a:t>
            </a:r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/>
            </a:r>
            <a:b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</a:br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na </a:t>
            </a: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rachunek bankowy wskazany przez dyrektora OKE.</a:t>
            </a:r>
          </a:p>
          <a:p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Dowód wniesienia opłaty za egzamin maturalny absolwent składa dyrektorowi okręgowej komisji </a:t>
            </a:r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egzaminacyjnej w </a:t>
            </a: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terminie od 1 stycznia do 7 lutego roku </a:t>
            </a:r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szkolnego, w </a:t>
            </a: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którym zamierza przystąpić do egzaminu maturalnego.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68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59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Opłata do 7 lutego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7309" y="1701800"/>
            <a:ext cx="9945655" cy="4470400"/>
          </a:xfrm>
        </p:spPr>
        <p:txBody>
          <a:bodyPr>
            <a:normAutofit fontScale="85000" lnSpcReduction="10000"/>
          </a:bodyPr>
          <a:lstStyle/>
          <a:p>
            <a:endParaRPr lang="pl-PL" b="0" dirty="0"/>
          </a:p>
          <a:p>
            <a:r>
              <a:rPr lang="pl-PL" sz="28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Niewniesienie w tym terminie opłaty za egzamin maturalny skutkuje brakiem możliwości przystąpienia do tego egzaminu. </a:t>
            </a:r>
          </a:p>
          <a:p>
            <a:r>
              <a:rPr lang="pl-PL" sz="28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Opłata </a:t>
            </a:r>
            <a:r>
              <a:rPr lang="pl-PL" sz="28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nie podlega zwrotowi w razie </a:t>
            </a:r>
            <a:r>
              <a:rPr lang="pl-PL" sz="28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rezygnacji</a:t>
            </a:r>
            <a:br>
              <a:rPr lang="pl-PL" sz="28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</a:br>
            <a:r>
              <a:rPr lang="pl-PL" sz="28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z przystąpienia do </a:t>
            </a:r>
            <a:r>
              <a:rPr lang="pl-PL" sz="28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egzaminu bądź </a:t>
            </a:r>
            <a:r>
              <a:rPr lang="pl-PL" sz="28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nieprzystąpienia</a:t>
            </a:r>
            <a:br>
              <a:rPr lang="pl-PL" sz="28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</a:br>
            <a:r>
              <a:rPr lang="pl-PL" sz="2800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do </a:t>
            </a:r>
            <a:r>
              <a:rPr lang="pl-PL" sz="28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egzaminu</a:t>
            </a:r>
            <a:r>
              <a:rPr lang="pl-PL" sz="26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 </a:t>
            </a:r>
            <a:r>
              <a:rPr lang="pl-PL" b="0" dirty="0" smtClean="0"/>
              <a:t>art</a:t>
            </a:r>
            <a:r>
              <a:rPr lang="pl-PL" b="0" dirty="0"/>
              <a:t>. </a:t>
            </a:r>
            <a:r>
              <a:rPr lang="pl-PL" b="0" dirty="0" smtClean="0"/>
              <a:t>44 </a:t>
            </a:r>
            <a:r>
              <a:rPr lang="pl-PL" b="0" dirty="0" err="1" smtClean="0"/>
              <a:t>zzq</a:t>
            </a:r>
            <a:r>
              <a:rPr lang="pl-PL" dirty="0" smtClean="0"/>
              <a:t> </a:t>
            </a:r>
            <a:endParaRPr lang="pl-PL" dirty="0"/>
          </a:p>
          <a:p>
            <a:pPr marL="0" indent="0">
              <a:buNone/>
            </a:pPr>
            <a:r>
              <a:rPr lang="pl-PL" b="0" dirty="0"/>
              <a:t>	</a:t>
            </a:r>
          </a:p>
          <a:p>
            <a:pPr marL="0" indent="0">
              <a:buNone/>
            </a:pPr>
            <a:r>
              <a:rPr lang="pl-PL" b="0" dirty="0"/>
              <a:t>	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69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28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Obserwatorzy matury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7828" y="1701800"/>
            <a:ext cx="10852916" cy="447040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/>
              <a:t>Przebieg egzaminu maturalnego w województwie </a:t>
            </a:r>
            <a:r>
              <a:rPr lang="pl-PL" dirty="0" smtClean="0"/>
              <a:t>podkarpackim monitorowało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dirty="0" smtClean="0"/>
              <a:t>70 obserwatorów:</a:t>
            </a:r>
          </a:p>
          <a:p>
            <a:pPr>
              <a:lnSpc>
                <a:spcPct val="150000"/>
              </a:lnSpc>
            </a:pPr>
            <a:r>
              <a:rPr lang="pl-PL" sz="2000" dirty="0" smtClean="0"/>
              <a:t>pracowników kuratoriów oświaty, </a:t>
            </a:r>
          </a:p>
          <a:p>
            <a:pPr>
              <a:lnSpc>
                <a:spcPct val="150000"/>
              </a:lnSpc>
            </a:pPr>
            <a:r>
              <a:rPr lang="pl-PL" sz="2000" dirty="0" smtClean="0"/>
              <a:t>organów prowadzących, </a:t>
            </a:r>
          </a:p>
          <a:p>
            <a:pPr>
              <a:lnSpc>
                <a:spcPct val="150000"/>
              </a:lnSpc>
            </a:pPr>
            <a:r>
              <a:rPr lang="pl-PL" sz="2000" dirty="0" smtClean="0"/>
              <a:t>szkół wyższych, ośrodków doskonalenia nauczycieli, </a:t>
            </a:r>
          </a:p>
          <a:p>
            <a:pPr>
              <a:lnSpc>
                <a:spcPct val="150000"/>
              </a:lnSpc>
            </a:pPr>
            <a:r>
              <a:rPr lang="pl-PL" sz="2000" dirty="0" smtClean="0"/>
              <a:t>jednostek samorządów terytorialnych, poradni pedagogiczno-psychologicznych,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p</a:t>
            </a:r>
            <a:r>
              <a:rPr lang="pl-PL" sz="2000" dirty="0" smtClean="0"/>
              <a:t>racowników OKE.</a:t>
            </a:r>
            <a:endParaRPr lang="pl-PL" sz="2000" dirty="0">
              <a:solidFill>
                <a:srgbClr val="002060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69611" y="188641"/>
            <a:ext cx="442267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77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Wybór egzaminów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25860" y="1556792"/>
            <a:ext cx="10157354" cy="4470400"/>
          </a:xfrm>
        </p:spPr>
        <p:txBody>
          <a:bodyPr/>
          <a:lstStyle/>
          <a:p>
            <a:endParaRPr lang="pl-PL" b="0" dirty="0"/>
          </a:p>
          <a:p>
            <a:r>
              <a:rPr lang="pl-PL" dirty="0"/>
              <a:t>N</a:t>
            </a:r>
            <a:r>
              <a:rPr lang="pl-PL" dirty="0" smtClean="0"/>
              <a:t>ależy </a:t>
            </a:r>
            <a:r>
              <a:rPr lang="pl-PL" dirty="0"/>
              <a:t>zwrócić uwagę zdających na konieczność racjonalnego i odpowiedzialnego wyboru przedmiotów </a:t>
            </a:r>
            <a:r>
              <a:rPr lang="pl-PL" dirty="0" smtClean="0"/>
              <a:t>egzaminacyjnych.</a:t>
            </a:r>
          </a:p>
          <a:p>
            <a:r>
              <a:rPr lang="pl-PL" dirty="0"/>
              <a:t>Z</a:t>
            </a:r>
            <a:r>
              <a:rPr lang="pl-PL" dirty="0" smtClean="0"/>
              <a:t>adeklarowanie </a:t>
            </a:r>
            <a:r>
              <a:rPr lang="pl-PL" dirty="0"/>
              <a:t>egzaminu i niestawienie się na nim w danym roku wiąże się z koniecznością wniesienia opłaty za </a:t>
            </a:r>
            <a:r>
              <a:rPr lang="pl-PL" dirty="0" smtClean="0"/>
              <a:t>egzamin</a:t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przypadku chęci przystąpienia do egzaminu z tego samego przedmiotu na tym samym poziomie w latach </a:t>
            </a:r>
            <a:r>
              <a:rPr lang="pl-PL" dirty="0" smtClean="0"/>
              <a:t>kolejnych. </a:t>
            </a:r>
            <a:endParaRPr lang="pl-PL" b="0" dirty="0"/>
          </a:p>
          <a:p>
            <a:pPr marL="0" indent="0">
              <a:buNone/>
            </a:pPr>
            <a:r>
              <a:rPr lang="pl-PL" b="0" dirty="0"/>
              <a:t>	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70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5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1"/>
                </a:solidFill>
              </a:rPr>
              <a:t>Zwolnienie z opłaty</a:t>
            </a:r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09836" y="1788818"/>
            <a:ext cx="9937104" cy="5069182"/>
          </a:xfrm>
        </p:spPr>
        <p:txBody>
          <a:bodyPr>
            <a:normAutofit/>
          </a:bodyPr>
          <a:lstStyle/>
          <a:p>
            <a:r>
              <a:rPr lang="pl-PL" dirty="0"/>
              <a:t>Dyrektor OKE może zwolnić z opłaty </a:t>
            </a:r>
            <a:r>
              <a:rPr lang="pl-PL" dirty="0" smtClean="0"/>
              <a:t>osobę o </a:t>
            </a:r>
            <a:r>
              <a:rPr lang="pl-PL" dirty="0"/>
              <a:t>niskim dochodzie, na jej wniosek, jeżeli ten dochód nie jest większy niż </a:t>
            </a:r>
            <a:r>
              <a:rPr lang="pl-PL" dirty="0" smtClean="0"/>
              <a:t>674 zł.</a:t>
            </a:r>
            <a:endParaRPr lang="pl-PL" dirty="0"/>
          </a:p>
          <a:p>
            <a:r>
              <a:rPr lang="pl-PL" dirty="0" smtClean="0"/>
              <a:t>Wniosek </a:t>
            </a:r>
            <a:r>
              <a:rPr lang="pl-PL" dirty="0"/>
              <a:t>o zwolnienie z opłaty za egzamin maturalny </a:t>
            </a:r>
            <a:r>
              <a:rPr lang="pl-PL" dirty="0" smtClean="0"/>
              <a:t>(zał. 26b) składa </a:t>
            </a:r>
            <a:r>
              <a:rPr lang="pl-PL" dirty="0"/>
              <a:t>się do dyrektora okręgowej </a:t>
            </a:r>
            <a:r>
              <a:rPr lang="pl-PL" dirty="0" smtClean="0"/>
              <a:t>komisji egzaminacyjnej </a:t>
            </a:r>
            <a:r>
              <a:rPr lang="pl-PL" dirty="0"/>
              <a:t>nie później </a:t>
            </a:r>
            <a:r>
              <a:rPr lang="pl-PL" dirty="0" smtClean="0"/>
              <a:t>niż do 31 </a:t>
            </a:r>
            <a:r>
              <a:rPr lang="pl-PL" dirty="0"/>
              <a:t>grudnia roku szkolnego, w którym absolwent zamierza </a:t>
            </a:r>
            <a:r>
              <a:rPr lang="pl-PL" dirty="0" smtClean="0"/>
              <a:t>przystąpić do </a:t>
            </a:r>
            <a:r>
              <a:rPr lang="pl-PL" dirty="0"/>
              <a:t>egzaminu maturalnego. Do wniosku dołącza się dokumenty potwierdzające wysokość dochodów.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71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6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77788" y="548680"/>
            <a:ext cx="10250376" cy="1930400"/>
          </a:xfrm>
        </p:spPr>
        <p:txBody>
          <a:bodyPr>
            <a:normAutofit/>
          </a:bodyPr>
          <a:lstStyle/>
          <a:p>
            <a:r>
              <a:rPr lang="pl-PL" dirty="0" smtClean="0"/>
              <a:t>F. Przerwanie i unieważnienie egzaminu maturalnego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730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Przerwanie egzaminu maturalnego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633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Zgłoszenie problemów zdrowotnych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125860" y="1628800"/>
            <a:ext cx="9793088" cy="4104456"/>
          </a:xfrm>
        </p:spPr>
        <p:txBody>
          <a:bodyPr>
            <a:normAutofit fontScale="77500" lnSpcReduction="20000"/>
          </a:bodyPr>
          <a:lstStyle/>
          <a:p>
            <a:endParaRPr lang="pl-PL" dirty="0"/>
          </a:p>
          <a:p>
            <a:pPr>
              <a:lnSpc>
                <a:spcPct val="100000"/>
              </a:lnSpc>
            </a:pPr>
            <a:r>
              <a:rPr lang="pl-PL" sz="3200" dirty="0"/>
              <a:t>Przed rozpoczęciem części ustnej lub części pisemnej egzaminu maturalnego przewodniczący zespołu egzaminacyjnego ma obowiązek:</a:t>
            </a:r>
          </a:p>
          <a:p>
            <a:pPr lvl="1">
              <a:lnSpc>
                <a:spcPct val="100000"/>
              </a:lnSpc>
            </a:pPr>
            <a:r>
              <a:rPr lang="pl-PL" sz="2800" dirty="0"/>
              <a:t>upewnić się, że wszyscy zdający czują się </a:t>
            </a:r>
            <a:r>
              <a:rPr lang="pl-PL" sz="2800" dirty="0" smtClean="0"/>
              <a:t>dobrze</a:t>
            </a:r>
            <a:br>
              <a:rPr lang="pl-PL" sz="2800" dirty="0" smtClean="0"/>
            </a:br>
            <a:r>
              <a:rPr lang="pl-PL" sz="2800" dirty="0" smtClean="0"/>
              <a:t>i </a:t>
            </a:r>
            <a:r>
              <a:rPr lang="pl-PL" sz="2800" dirty="0"/>
              <a:t>mogą przystąpić do egzaminu</a:t>
            </a:r>
            <a:r>
              <a:rPr lang="pl-PL" sz="2800" dirty="0" smtClean="0"/>
              <a:t>,</a:t>
            </a:r>
          </a:p>
          <a:p>
            <a:pPr lvl="1">
              <a:lnSpc>
                <a:spcPct val="100000"/>
              </a:lnSpc>
            </a:pPr>
            <a:r>
              <a:rPr lang="pl-PL" sz="2800" dirty="0"/>
              <a:t>p</a:t>
            </a:r>
            <a:r>
              <a:rPr lang="pl-PL" sz="2800" dirty="0" smtClean="0"/>
              <a:t>oinformować</a:t>
            </a:r>
            <a:r>
              <a:rPr lang="pl-PL" sz="2800" dirty="0"/>
              <a:t>, że przerwanie egzaminu z przyczyn zdrowotnych nie uprawnia automatycznie do przystąpienia do </a:t>
            </a:r>
            <a:r>
              <a:rPr lang="pl-PL" sz="2800" dirty="0" smtClean="0"/>
              <a:t>egzaminu</a:t>
            </a:r>
            <a:br>
              <a:rPr lang="pl-PL" sz="2800" dirty="0" smtClean="0"/>
            </a:br>
            <a:r>
              <a:rPr lang="pl-PL" sz="2800" dirty="0" smtClean="0"/>
              <a:t>w </a:t>
            </a:r>
            <a:r>
              <a:rPr lang="pl-PL" sz="2800" dirty="0"/>
              <a:t>terminie </a:t>
            </a:r>
            <a:r>
              <a:rPr lang="pl-PL" sz="2800" dirty="0" smtClean="0"/>
              <a:t>dodatkowym,</a:t>
            </a:r>
            <a:endParaRPr lang="pl-PL" sz="2800" dirty="0"/>
          </a:p>
          <a:p>
            <a:pPr lvl="1">
              <a:lnSpc>
                <a:spcPct val="100000"/>
              </a:lnSpc>
            </a:pPr>
            <a:r>
              <a:rPr lang="pl-PL" sz="2800" dirty="0"/>
              <a:t>z</a:t>
            </a:r>
            <a:r>
              <a:rPr lang="pl-PL" sz="2800" dirty="0" smtClean="0"/>
              <a:t>dającemu</a:t>
            </a:r>
            <a:r>
              <a:rPr lang="pl-PL" sz="2800" dirty="0"/>
              <a:t>, który zgłasza problemy zdrowotne, zaleca udanie się do lekarza i informuje o możliwości ubiegania </a:t>
            </a:r>
            <a:r>
              <a:rPr lang="pl-PL" sz="2800" dirty="0" smtClean="0"/>
              <a:t>się</a:t>
            </a:r>
            <a:br>
              <a:rPr lang="pl-PL" sz="2800" dirty="0" smtClean="0"/>
            </a:br>
            <a:r>
              <a:rPr lang="pl-PL" sz="2800" dirty="0" smtClean="0"/>
              <a:t>o </a:t>
            </a:r>
            <a:r>
              <a:rPr lang="pl-PL" sz="2800" dirty="0"/>
              <a:t>przystąpienie do egzaminu w terminie dodatkowym. </a:t>
            </a:r>
            <a:endParaRPr lang="pl-PL" dirty="0"/>
          </a:p>
          <a:p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74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3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Przerwanie</a:t>
            </a:r>
            <a:br>
              <a:rPr lang="pl-PL" dirty="0" smtClean="0"/>
            </a:br>
            <a:r>
              <a:rPr lang="pl-PL" dirty="0" smtClean="0"/>
              <a:t>części ustnej lub pisemnej egzaminu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81844" y="1715457"/>
            <a:ext cx="9865096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pl-PL" dirty="0" smtClean="0"/>
              <a:t>Jeżeli </a:t>
            </a:r>
            <a:r>
              <a:rPr lang="pl-PL" dirty="0"/>
              <a:t>podczas trwania części pisemnej egzaminu zdający przerywa ten egzamin z przyczyn zdrowotnych lub losowych, przewodniczący zespołu nadzorującego organizuje pomoc, dbając o to, aby zdający nie miał możliwości </a:t>
            </a:r>
            <a:r>
              <a:rPr lang="pl-PL" dirty="0" smtClean="0"/>
              <a:t>kontaktu z </a:t>
            </a:r>
            <a:r>
              <a:rPr lang="pl-PL" dirty="0"/>
              <a:t>innymi osobami z wyjątkiem osób udzielających mu </a:t>
            </a:r>
            <a:r>
              <a:rPr lang="pl-PL" dirty="0" smtClean="0"/>
              <a:t>pomocy.</a:t>
            </a:r>
          </a:p>
          <a:p>
            <a:pPr>
              <a:lnSpc>
                <a:spcPct val="110000"/>
              </a:lnSpc>
            </a:pPr>
            <a:r>
              <a:rPr lang="pl-PL" dirty="0" smtClean="0"/>
              <a:t>Rejestruje </a:t>
            </a:r>
            <a:r>
              <a:rPr lang="pl-PL" dirty="0"/>
              <a:t>godzinę przerwania egzaminu tego zdającego i jeśli zdający poczuje się na siłach kontynuować egzamin, może na to </a:t>
            </a:r>
            <a:r>
              <a:rPr lang="pl-PL" dirty="0" smtClean="0"/>
              <a:t>zezwolić.</a:t>
            </a:r>
          </a:p>
          <a:p>
            <a:pPr>
              <a:lnSpc>
                <a:spcPct val="110000"/>
              </a:lnSpc>
            </a:pPr>
            <a:r>
              <a:rPr lang="pl-PL" u="sng" dirty="0" smtClean="0"/>
              <a:t>Zdającemu</a:t>
            </a:r>
            <a:r>
              <a:rPr lang="pl-PL" u="sng" dirty="0"/>
              <a:t>, który postanowił kontynuować egzamin, nie przedłuża się czasu trwania egzaminu. </a:t>
            </a:r>
          </a:p>
          <a:p>
            <a:pPr marL="0" indent="0">
              <a:buNone/>
            </a:pPr>
            <a:r>
              <a:rPr lang="pl-PL" dirty="0"/>
              <a:t>	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75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1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Postępowanie w przypadku przerwania części ustnej egzaminu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7828" y="1484784"/>
            <a:ext cx="10153128" cy="525658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pl-PL" dirty="0" smtClean="0"/>
              <a:t>Jeśli </a:t>
            </a:r>
            <a:r>
              <a:rPr lang="pl-PL" dirty="0"/>
              <a:t>zdający nie jest w stanie kontynuować egzaminu, zespół przedmiotowy przyznaje punkty za wypowiedź </a:t>
            </a:r>
            <a:r>
              <a:rPr lang="pl-PL" dirty="0" smtClean="0"/>
              <a:t>zgodnie z </a:t>
            </a:r>
            <a:r>
              <a:rPr lang="pl-PL" dirty="0"/>
              <a:t>obowiązującymi zasadami. Informację o zdarzeniu odnotowuje się w protokole indywidualnym części ustnej egzaminu (</a:t>
            </a:r>
            <a:r>
              <a:rPr lang="pl-PL" b="1" dirty="0"/>
              <a:t>załącznik 9a, 10a, 11a</a:t>
            </a:r>
            <a:r>
              <a:rPr lang="pl-PL" dirty="0" smtClean="0"/>
              <a:t>).</a:t>
            </a:r>
          </a:p>
          <a:p>
            <a:pPr>
              <a:lnSpc>
                <a:spcPct val="120000"/>
              </a:lnSpc>
            </a:pPr>
            <a:r>
              <a:rPr lang="pl-PL" dirty="0" smtClean="0"/>
              <a:t>Przewodniczący </a:t>
            </a:r>
            <a:r>
              <a:rPr lang="pl-PL" dirty="0"/>
              <a:t>zespołu egzaminacyjnego </a:t>
            </a:r>
            <a:r>
              <a:rPr lang="pl-PL" dirty="0" smtClean="0"/>
              <a:t>informuje o </a:t>
            </a:r>
            <a:r>
              <a:rPr lang="pl-PL" dirty="0"/>
              <a:t>zaistniałej sytuacji dyrektora okręgowej komisji egzaminacyjnej, który – w ciągu 7 dni – podejmuje decyzję o: </a:t>
            </a:r>
          </a:p>
          <a:p>
            <a:pPr marL="769545" lvl="2" indent="0">
              <a:lnSpc>
                <a:spcPct val="120000"/>
              </a:lnSpc>
              <a:buNone/>
            </a:pPr>
            <a:r>
              <a:rPr lang="pl-PL" sz="2100" dirty="0"/>
              <a:t>a. ustaleniu wyniku na podstawie liczby punktów przyznanych  </a:t>
            </a:r>
            <a:r>
              <a:rPr lang="pl-PL" sz="2100" dirty="0" smtClean="0"/>
              <a:t>  przez </a:t>
            </a:r>
            <a:r>
              <a:rPr lang="pl-PL" sz="2100" dirty="0"/>
              <a:t>zespół przedmiotowy albo </a:t>
            </a:r>
          </a:p>
          <a:p>
            <a:pPr marL="769545" lvl="2" indent="0">
              <a:lnSpc>
                <a:spcPct val="120000"/>
              </a:lnSpc>
              <a:buNone/>
            </a:pPr>
            <a:r>
              <a:rPr lang="pl-PL" sz="2100" dirty="0"/>
              <a:t>b. przyznaniu zdającemu prawa do przystąpienia do </a:t>
            </a:r>
            <a:r>
              <a:rPr lang="pl-PL" sz="2100" dirty="0" smtClean="0"/>
              <a:t>egzaminu</a:t>
            </a:r>
            <a:br>
              <a:rPr lang="pl-PL" sz="2100" dirty="0" smtClean="0"/>
            </a:br>
            <a:r>
              <a:rPr lang="pl-PL" sz="2100" dirty="0" smtClean="0"/>
              <a:t>w  terminie </a:t>
            </a:r>
            <a:r>
              <a:rPr lang="pl-PL" sz="2100" dirty="0"/>
              <a:t>dodatkowym, po przedstawieniu przez zdającego lub jego rodziców udokumentowanego wniosku w tej </a:t>
            </a:r>
            <a:r>
              <a:rPr lang="pl-PL" sz="2100" dirty="0" smtClean="0"/>
              <a:t>sprawie</a:t>
            </a:r>
            <a:br>
              <a:rPr lang="pl-PL" sz="2100" dirty="0" smtClean="0"/>
            </a:br>
            <a:r>
              <a:rPr lang="pl-PL" sz="2100" dirty="0" smtClean="0"/>
              <a:t>(por</a:t>
            </a:r>
            <a:r>
              <a:rPr lang="pl-PL" sz="2100" dirty="0"/>
              <a:t>. pkt 3.7.1. i 3.7.2.) (</a:t>
            </a:r>
            <a:r>
              <a:rPr lang="pl-PL" sz="2100" b="1" dirty="0"/>
              <a:t>załącznik 6.</a:t>
            </a:r>
            <a:r>
              <a:rPr lang="pl-PL" sz="2100" dirty="0"/>
              <a:t>). </a:t>
            </a:r>
          </a:p>
          <a:p>
            <a:pPr marL="342900" lvl="1" indent="0">
              <a:buNone/>
            </a:pPr>
            <a:r>
              <a:rPr lang="pl-PL" dirty="0"/>
              <a:t>	</a:t>
            </a:r>
          </a:p>
          <a:p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76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14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Postępowanie </a:t>
            </a:r>
            <a:r>
              <a:rPr lang="pl-PL" dirty="0"/>
              <a:t>w przypadku przerwania części </a:t>
            </a:r>
            <a:r>
              <a:rPr lang="pl-PL" dirty="0" smtClean="0"/>
              <a:t>pisemnej egzaminu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81844" y="1484784"/>
            <a:ext cx="10153128" cy="503470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pl-PL" sz="3200" dirty="0" smtClean="0"/>
              <a:t>W przypadku </a:t>
            </a:r>
            <a:r>
              <a:rPr lang="pl-PL" sz="3200" dirty="0"/>
              <a:t>kiedy zdający przerwał egzamin i nie podjął pracy, przewodniczący zespołu nadzorującego odbiera jego pracę</a:t>
            </a:r>
            <a:br>
              <a:rPr lang="pl-PL" sz="3200" dirty="0"/>
            </a:br>
            <a:r>
              <a:rPr lang="pl-PL" sz="3200" dirty="0"/>
              <a:t>i po zakończeniu egzaminu pakuje do zwrotnej koperty razem</a:t>
            </a:r>
            <a:br>
              <a:rPr lang="pl-PL" sz="3200" dirty="0"/>
            </a:br>
            <a:r>
              <a:rPr lang="pl-PL" sz="3200" dirty="0"/>
              <a:t>z pozostałymi pracami. Informacje o zdarzeniu odnotowuje się</a:t>
            </a:r>
            <a:br>
              <a:rPr lang="pl-PL" sz="3200" dirty="0"/>
            </a:br>
            <a:r>
              <a:rPr lang="pl-PL" sz="3200" dirty="0"/>
              <a:t>w protokole przebiegu części pisemnej egzaminu w sali egzaminacyjnej (załącznik </a:t>
            </a:r>
            <a:r>
              <a:rPr lang="pl-PL" sz="3200" dirty="0" smtClean="0"/>
              <a:t>16) </a:t>
            </a:r>
            <a:r>
              <a:rPr lang="pl-PL" sz="3200" dirty="0"/>
              <a:t>oraz w protokole zbiorczym przebiegu części pisemnej egzaminu z danego przedmiotu (załącznik </a:t>
            </a:r>
            <a:r>
              <a:rPr lang="pl-PL" sz="3200" dirty="0" smtClean="0"/>
              <a:t>17).</a:t>
            </a:r>
            <a:endParaRPr lang="pl-PL" sz="3200" dirty="0"/>
          </a:p>
          <a:p>
            <a:r>
              <a:rPr lang="pl-PL" sz="3200" dirty="0"/>
              <a:t>Dyrektor okręgowej komisji egzaminacyjnej podejmuje decyzję o: </a:t>
            </a:r>
          </a:p>
          <a:p>
            <a:pPr marL="940995" lvl="1" indent="-514350">
              <a:buFont typeface="+mj-lt"/>
              <a:buAutoNum type="alphaLcParenR"/>
            </a:pPr>
            <a:r>
              <a:rPr lang="pl-PL" sz="2900" dirty="0" smtClean="0"/>
              <a:t>skierowaniu </a:t>
            </a:r>
            <a:r>
              <a:rPr lang="pl-PL" sz="2900" dirty="0"/>
              <a:t>pracy zdającego do oceny przez egzaminatora albo </a:t>
            </a:r>
          </a:p>
          <a:p>
            <a:pPr marL="940995" lvl="1" indent="-514350">
              <a:lnSpc>
                <a:spcPct val="120000"/>
              </a:lnSpc>
              <a:buFont typeface="+mj-lt"/>
              <a:buAutoNum type="alphaLcParenR"/>
            </a:pPr>
            <a:r>
              <a:rPr lang="pl-PL" sz="2900" dirty="0" smtClean="0"/>
              <a:t>przyznaniu </a:t>
            </a:r>
            <a:r>
              <a:rPr lang="pl-PL" sz="2900" dirty="0"/>
              <a:t>zdającemu prawa do przystąpienia do egzaminu </a:t>
            </a:r>
            <a:r>
              <a:rPr lang="pl-PL" sz="2900" dirty="0" smtClean="0"/>
              <a:t>w terminie dodatkowym</a:t>
            </a:r>
            <a:r>
              <a:rPr lang="pl-PL" sz="2900" dirty="0"/>
              <a:t>, po przedstawieniu przez zdającego lub </a:t>
            </a:r>
            <a:r>
              <a:rPr lang="pl-PL" sz="2900" dirty="0" smtClean="0"/>
              <a:t>jego rodziców udokumentowanego </a:t>
            </a:r>
            <a:r>
              <a:rPr lang="pl-PL" sz="2900" dirty="0"/>
              <a:t>wniosku w tej sprawie </a:t>
            </a:r>
            <a:r>
              <a:rPr lang="pl-PL" sz="2900" dirty="0" smtClean="0"/>
              <a:t>(pkt </a:t>
            </a:r>
            <a:r>
              <a:rPr lang="pl-PL" sz="2900" dirty="0"/>
              <a:t>3.7.1. i </a:t>
            </a:r>
            <a:r>
              <a:rPr lang="pl-PL" sz="2900" dirty="0" smtClean="0"/>
              <a:t>3.7.2., załącznik 6)</a:t>
            </a:r>
            <a:r>
              <a:rPr lang="pl-PL" sz="2600" dirty="0" smtClean="0"/>
              <a:t>. </a:t>
            </a:r>
            <a:endParaRPr lang="pl-PL" sz="2600" dirty="0"/>
          </a:p>
          <a:p>
            <a:pPr marL="0" indent="0">
              <a:buNone/>
            </a:pPr>
            <a:r>
              <a:rPr lang="pl-PL" dirty="0"/>
              <a:t>	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77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6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3772" y="404664"/>
            <a:ext cx="9602303" cy="1930400"/>
          </a:xfrm>
        </p:spPr>
        <p:txBody>
          <a:bodyPr/>
          <a:lstStyle/>
          <a:p>
            <a:r>
              <a:rPr lang="pl-PL" dirty="0" smtClean="0"/>
              <a:t>Unieważnienie</a:t>
            </a:r>
            <a:br>
              <a:rPr lang="pl-PL" dirty="0" smtClean="0"/>
            </a:br>
            <a:r>
              <a:rPr lang="pl-PL" dirty="0" smtClean="0"/>
              <a:t>egzaminu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821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693812" y="416713"/>
            <a:ext cx="9793088" cy="8366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pl-PL" dirty="0" smtClean="0"/>
              <a:t>Unieważnienie egzaminu</a:t>
            </a:r>
            <a:br>
              <a:rPr lang="pl-PL" altLang="pl-PL" dirty="0" smtClean="0"/>
            </a:br>
            <a:r>
              <a:rPr lang="pl-PL" altLang="pl-PL" dirty="0" smtClean="0"/>
              <a:t>przez dyrektora szkoły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9876" y="1833934"/>
            <a:ext cx="9433048" cy="413892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pl-PL" altLang="pl-PL" sz="2800" dirty="0"/>
              <a:t>Dyrektor szkoły unieważnia egzamin w przypadku:</a:t>
            </a:r>
          </a:p>
          <a:p>
            <a:pPr lvl="1" eaLnBrk="1" hangingPunct="1">
              <a:lnSpc>
                <a:spcPct val="90000"/>
              </a:lnSpc>
            </a:pPr>
            <a:r>
              <a:rPr lang="pl-PL" altLang="pl-PL" sz="2400" dirty="0"/>
              <a:t>stwierdzenia wniesienia lub korzystania</a:t>
            </a:r>
            <a:br>
              <a:rPr lang="pl-PL" altLang="pl-PL" sz="2400" dirty="0"/>
            </a:br>
            <a:r>
              <a:rPr lang="pl-PL" altLang="pl-PL" sz="2400" dirty="0"/>
              <a:t>z urządzenia telekomunikacyjnego lub materiałów</a:t>
            </a:r>
            <a:br>
              <a:rPr lang="pl-PL" altLang="pl-PL" sz="2400" dirty="0"/>
            </a:br>
            <a:r>
              <a:rPr lang="pl-PL" altLang="pl-PL" sz="2400" dirty="0"/>
              <a:t>i przyborów pomocniczych niewymienionych</a:t>
            </a:r>
            <a:br>
              <a:rPr lang="pl-PL" altLang="pl-PL" sz="2400" dirty="0"/>
            </a:br>
            <a:r>
              <a:rPr lang="pl-PL" altLang="pl-PL" sz="2400" dirty="0"/>
              <a:t>w komunikacie dyrektora CKE </a:t>
            </a:r>
          </a:p>
          <a:p>
            <a:pPr lvl="1" eaLnBrk="1" hangingPunct="1">
              <a:lnSpc>
                <a:spcPct val="90000"/>
              </a:lnSpc>
            </a:pPr>
            <a:r>
              <a:rPr lang="pl-PL" altLang="pl-PL" sz="2400" dirty="0"/>
              <a:t>niesamodzielnej pracy zdającego</a:t>
            </a:r>
          </a:p>
          <a:p>
            <a:pPr lvl="1" eaLnBrk="1" hangingPunct="1">
              <a:lnSpc>
                <a:spcPct val="90000"/>
              </a:lnSpc>
            </a:pPr>
            <a:r>
              <a:rPr lang="pl-PL" altLang="pl-PL" sz="2400" dirty="0"/>
              <a:t>zakłócania przez niego przebiegu egzaminu</a:t>
            </a:r>
            <a:br>
              <a:rPr lang="pl-PL" altLang="pl-PL" sz="2400" dirty="0"/>
            </a:br>
            <a:r>
              <a:rPr lang="pl-PL" altLang="pl-PL" sz="2400" dirty="0"/>
              <a:t>w sposób utrudniający pracę pozostałym zdającym. 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79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997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33772" y="476672"/>
            <a:ext cx="7008574" cy="1930400"/>
          </a:xfrm>
        </p:spPr>
        <p:txBody>
          <a:bodyPr/>
          <a:lstStyle/>
          <a:p>
            <a:r>
              <a:rPr lang="pl-PL" dirty="0" smtClean="0"/>
              <a:t>Wyniki egzaminu maturalnego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090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Obowiązek samodzielnej pracy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485900" y="1844824"/>
            <a:ext cx="8623870" cy="3952378"/>
          </a:xfrm>
        </p:spPr>
        <p:txBody>
          <a:bodyPr>
            <a:normAutofit/>
          </a:bodyPr>
          <a:lstStyle/>
          <a:p>
            <a:r>
              <a:rPr lang="pl-PL" dirty="0"/>
              <a:t>Uczeń, słuchacz albo absolwent samodzielnie rozwiązuje zadania zawarte w arkuszu egzaminacyjnym, w szczególności tworzy własny tekst lub własne rozwiązania zadań w czasie trwania sprawdzianu, egzaminu gimnazjalnego lub egzaminu maturalnego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r>
              <a:rPr lang="pl-PL" sz="2000" dirty="0"/>
              <a:t>   Art.44zzt ust.3 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80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82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5820" y="116632"/>
            <a:ext cx="10517394" cy="108012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Unieważnienie egzaminu przez dyrektora OKE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1730090"/>
            <a:ext cx="9577064" cy="4602471"/>
          </a:xfrm>
        </p:spPr>
        <p:txBody>
          <a:bodyPr>
            <a:normAutofit/>
          </a:bodyPr>
          <a:lstStyle/>
          <a:p>
            <a:r>
              <a:rPr lang="pl-PL" dirty="0" smtClean="0"/>
              <a:t>W </a:t>
            </a:r>
            <a:r>
              <a:rPr lang="pl-PL" dirty="0"/>
              <a:t>przypadku stwierdzenia podczas sprawdzania pracy egzaminacyjnej przez egzaminatora: </a:t>
            </a:r>
          </a:p>
          <a:p>
            <a:pPr marL="426645" lvl="1" indent="0">
              <a:buNone/>
            </a:pPr>
            <a:r>
              <a:rPr lang="pl-PL" dirty="0" smtClean="0"/>
              <a:t>- niesamodzielnego </a:t>
            </a:r>
            <a:r>
              <a:rPr lang="pl-PL" dirty="0"/>
              <a:t>rozwiązania zadania lub zadań </a:t>
            </a:r>
            <a:r>
              <a:rPr lang="pl-PL" dirty="0" smtClean="0"/>
              <a:t>przez </a:t>
            </a:r>
            <a:r>
              <a:rPr lang="pl-PL" dirty="0"/>
              <a:t>absolwenta </a:t>
            </a:r>
          </a:p>
          <a:p>
            <a:pPr marL="426645" lvl="1" indent="0">
              <a:buNone/>
            </a:pPr>
            <a:r>
              <a:rPr lang="pl-PL" dirty="0" smtClean="0"/>
              <a:t>- występowania </a:t>
            </a:r>
            <a:r>
              <a:rPr lang="pl-PL" dirty="0"/>
              <a:t>w </a:t>
            </a:r>
            <a:r>
              <a:rPr lang="pl-PL" dirty="0" smtClean="0"/>
              <a:t>pracach egzaminacyjnych jednakowych sformułowań, wskazujących na udostępnienie rozwiązań </a:t>
            </a:r>
            <a:r>
              <a:rPr lang="pl-PL" dirty="0"/>
              <a:t>innemu </a:t>
            </a:r>
            <a:r>
              <a:rPr lang="pl-PL" dirty="0" smtClean="0"/>
              <a:t>absolwentowi  lub korzystanie </a:t>
            </a:r>
            <a:r>
              <a:rPr lang="pl-PL" dirty="0"/>
              <a:t>z rozwiązań innego </a:t>
            </a:r>
            <a:r>
              <a:rPr lang="pl-PL" dirty="0" smtClean="0"/>
              <a:t>absolwenta. </a:t>
            </a:r>
            <a:endParaRPr lang="pl-PL" dirty="0"/>
          </a:p>
          <a:p>
            <a:pPr marL="426645" lvl="1" indent="0"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81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55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Liczba unieważnień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/>
          </p:nvPr>
        </p:nvGraphicFramePr>
        <p:xfrm>
          <a:off x="1845940" y="1628800"/>
          <a:ext cx="7488833" cy="408808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952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41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Województwo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Przedmiot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Liczba </a:t>
                      </a:r>
                      <a:r>
                        <a:rPr lang="pl-PL" sz="1600" dirty="0">
                          <a:effectLst/>
                        </a:rPr>
                        <a:t>unieważnień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4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lubelskie (6)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</a:rPr>
                        <a:t>język </a:t>
                      </a:r>
                      <a:r>
                        <a:rPr lang="pl-PL" sz="1600" b="1" dirty="0">
                          <a:effectLst/>
                        </a:rPr>
                        <a:t>polski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1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</a:rPr>
                        <a:t>język </a:t>
                      </a:r>
                      <a:r>
                        <a:rPr lang="pl-PL" sz="1600" b="1" dirty="0">
                          <a:effectLst/>
                        </a:rPr>
                        <a:t>angielski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2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</a:rPr>
                        <a:t>matematyka 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3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4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małopolskie (15)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</a:rPr>
                        <a:t>język </a:t>
                      </a:r>
                      <a:r>
                        <a:rPr lang="pl-PL" sz="1600" b="1" dirty="0">
                          <a:effectLst/>
                        </a:rPr>
                        <a:t>angielski 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6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</a:rPr>
                        <a:t>język </a:t>
                      </a:r>
                      <a:r>
                        <a:rPr lang="pl-PL" sz="1600" b="1" dirty="0">
                          <a:effectLst/>
                        </a:rPr>
                        <a:t>polski 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4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</a:rPr>
                        <a:t>matematyka 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4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0040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podkarpackie (4)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b="1" dirty="0" err="1" smtClean="0">
                          <a:effectLst/>
                        </a:rPr>
                        <a:t>wos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1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</a:rPr>
                        <a:t>matematyka 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2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</a:rPr>
                        <a:t>język </a:t>
                      </a:r>
                      <a:r>
                        <a:rPr lang="pl-PL" sz="1600" b="1" dirty="0">
                          <a:effectLst/>
                        </a:rPr>
                        <a:t>polski 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1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</a:rPr>
                        <a:t>fizyka 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1</a:t>
                      </a:r>
                      <a:endParaRPr lang="pl-PL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82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1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09" y="260649"/>
            <a:ext cx="11927912" cy="6336704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83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76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2" y="332656"/>
            <a:ext cx="10609715" cy="6284464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84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85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2" y="260648"/>
            <a:ext cx="9850934" cy="6331187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85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09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1804" y="116632"/>
            <a:ext cx="10661410" cy="1080120"/>
          </a:xfrm>
        </p:spPr>
        <p:txBody>
          <a:bodyPr>
            <a:normAutofit fontScale="90000"/>
          </a:bodyPr>
          <a:lstStyle/>
          <a:p>
            <a:r>
              <a:rPr lang="pl-PL" sz="4400" dirty="0" smtClean="0"/>
              <a:t>Unieważnienie przedmiotu dodatk</a:t>
            </a:r>
            <a:r>
              <a:rPr lang="pl-PL" dirty="0" smtClean="0"/>
              <a:t>owego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25860" y="1628800"/>
            <a:ext cx="10157354" cy="4470400"/>
          </a:xfrm>
        </p:spPr>
        <p:txBody>
          <a:bodyPr>
            <a:normAutofit/>
          </a:bodyPr>
          <a:lstStyle/>
          <a:p>
            <a:r>
              <a:rPr lang="pl-PL" dirty="0" smtClean="0">
                <a:effectLst/>
              </a:rPr>
              <a:t>Absolwent</a:t>
            </a:r>
            <a:r>
              <a:rPr lang="pl-PL" dirty="0">
                <a:effectLst/>
              </a:rPr>
              <a:t>, który:</a:t>
            </a:r>
          </a:p>
          <a:p>
            <a:pPr lvl="1"/>
            <a:r>
              <a:rPr lang="pl-PL" sz="2400" dirty="0"/>
              <a:t>przystąpił do części pisemnej egzaminu maturalnego</a:t>
            </a:r>
            <a:br>
              <a:rPr lang="pl-PL" sz="2400" dirty="0"/>
            </a:br>
            <a:r>
              <a:rPr lang="pl-PL" sz="2400" dirty="0"/>
              <a:t> z jednego przedmiotu dodatkowego i któremu egzamin</a:t>
            </a:r>
            <a:br>
              <a:rPr lang="pl-PL" sz="2400" dirty="0"/>
            </a:br>
            <a:r>
              <a:rPr lang="pl-PL" sz="2400" dirty="0"/>
              <a:t>z tego przedmiotu został </a:t>
            </a:r>
            <a:r>
              <a:rPr lang="pl-PL" sz="2400" dirty="0" smtClean="0"/>
              <a:t>unieważniony </a:t>
            </a:r>
            <a:r>
              <a:rPr lang="pl-PL" sz="2400" dirty="0"/>
              <a:t>albo</a:t>
            </a:r>
          </a:p>
          <a:p>
            <a:pPr lvl="1"/>
            <a:r>
              <a:rPr lang="pl-PL" sz="2400" dirty="0"/>
              <a:t>przystąpił do części pisemnej egzaminu maturalnego</a:t>
            </a:r>
            <a:br>
              <a:rPr lang="pl-PL" sz="2400" dirty="0"/>
            </a:br>
            <a:r>
              <a:rPr lang="pl-PL" sz="2400" dirty="0"/>
              <a:t>z więcej niż jednego przedmiotu dodatkowego i któremu egzaminy ze wszystkich tych przedmiotów zostały unieważnione – nie zdaje egzaminu maturalnego.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86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33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Inne przyczyny unieważnienia egzaminu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l-PL" b="0" dirty="0"/>
          </a:p>
          <a:p>
            <a:r>
              <a:rPr lang="pl-PL" u="sng" dirty="0" smtClean="0"/>
              <a:t>Zgłoszenia</a:t>
            </a:r>
            <a:r>
              <a:rPr lang="pl-PL" dirty="0" smtClean="0"/>
              <a:t> </a:t>
            </a:r>
            <a:r>
              <a:rPr lang="pl-PL" dirty="0"/>
              <a:t>przez zdającego uzasadnionych </a:t>
            </a:r>
            <a:r>
              <a:rPr lang="pl-PL" u="sng" dirty="0"/>
              <a:t>zastrzeżeń</a:t>
            </a:r>
            <a:r>
              <a:rPr lang="pl-PL" dirty="0"/>
              <a:t> związanych z naruszeniem przepisów dotyczących przeprowadzania części ustnej lub części pisemnej egzaminu maturalnego, jeżeli to naruszenie mogło wpłynąć na wynik tego </a:t>
            </a:r>
            <a:r>
              <a:rPr lang="pl-PL" dirty="0" smtClean="0"/>
              <a:t>egzaminu.</a:t>
            </a:r>
            <a:endParaRPr lang="pl-PL" dirty="0"/>
          </a:p>
          <a:p>
            <a:r>
              <a:rPr lang="pl-PL" dirty="0" smtClean="0"/>
              <a:t>Zaistnienia </a:t>
            </a:r>
            <a:r>
              <a:rPr lang="pl-PL" dirty="0"/>
              <a:t>okoliczności prowadzących do naruszenia przepisów dotyczących przeprowadzania egzaminu maturalnego, jeżeli to naruszenie mogło wpłynąć na wynik tego egzaminu (unieważnienie następuje wówczas z </a:t>
            </a:r>
            <a:r>
              <a:rPr lang="pl-PL" dirty="0" smtClean="0"/>
              <a:t>urzędu). </a:t>
            </a:r>
            <a:endParaRPr lang="pl-PL" dirty="0"/>
          </a:p>
          <a:p>
            <a:pPr marL="0" indent="0">
              <a:buNone/>
            </a:pPr>
            <a:r>
              <a:rPr lang="pl-PL" b="0" dirty="0"/>
              <a:t>	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87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44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61764" y="332656"/>
            <a:ext cx="10970456" cy="1930400"/>
          </a:xfrm>
        </p:spPr>
        <p:txBody>
          <a:bodyPr>
            <a:normAutofit/>
          </a:bodyPr>
          <a:lstStyle/>
          <a:p>
            <a:r>
              <a:rPr lang="pl-PL" dirty="0" smtClean="0"/>
              <a:t>G. Wgląd do pracy egzaminacyjnej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339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Zasady wglądu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09836" y="1772816"/>
            <a:ext cx="10449711" cy="4470400"/>
          </a:xfrm>
        </p:spPr>
        <p:txBody>
          <a:bodyPr>
            <a:normAutofit/>
          </a:bodyPr>
          <a:lstStyle/>
          <a:p>
            <a:r>
              <a:rPr lang="pl-PL" dirty="0" smtClean="0"/>
              <a:t>Absolwent ma </a:t>
            </a:r>
            <a:r>
              <a:rPr lang="pl-PL" dirty="0"/>
              <a:t>prawo wglądu do </a:t>
            </a:r>
            <a:r>
              <a:rPr lang="pl-PL" dirty="0" smtClean="0"/>
              <a:t>sprawdzonej  i </a:t>
            </a:r>
            <a:r>
              <a:rPr lang="pl-PL" dirty="0"/>
              <a:t>ocenionej pracy egzaminacyjnej </a:t>
            </a:r>
            <a:r>
              <a:rPr lang="pl-PL" dirty="0" smtClean="0"/>
              <a:t>w </a:t>
            </a:r>
            <a:r>
              <a:rPr lang="pl-PL" dirty="0"/>
              <a:t>miejscu i czasie wskazanym przez dyrektora okręgowej komisji </a:t>
            </a:r>
            <a:r>
              <a:rPr lang="pl-PL" dirty="0" smtClean="0"/>
              <a:t>egzaminacyjnej </a:t>
            </a:r>
            <a:r>
              <a:rPr lang="pl-PL" dirty="0"/>
              <a:t>w terminie </a:t>
            </a:r>
            <a:r>
              <a:rPr lang="pl-PL" u="sng" dirty="0"/>
              <a:t>6 miesięcy </a:t>
            </a:r>
            <a:r>
              <a:rPr lang="pl-PL" dirty="0"/>
              <a:t>od dnia wydania przez okręgową komisję </a:t>
            </a:r>
            <a:r>
              <a:rPr lang="pl-PL" dirty="0" smtClean="0"/>
              <a:t>egzaminacyjną dokumentów</a:t>
            </a:r>
            <a:br>
              <a:rPr lang="pl-PL" dirty="0" smtClean="0"/>
            </a:br>
            <a:r>
              <a:rPr lang="pl-PL" dirty="0" smtClean="0"/>
              <a:t>z wynikami egzaminów.</a:t>
            </a:r>
          </a:p>
          <a:p>
            <a:r>
              <a:rPr lang="pl-PL" dirty="0" smtClean="0"/>
              <a:t>W czasie wglądu OKE umożliwia zapoznanie się z </a:t>
            </a:r>
            <a:r>
              <a:rPr lang="pl-PL" dirty="0"/>
              <a:t>zasadami oceniania rozwiązań </a:t>
            </a:r>
            <a:r>
              <a:rPr lang="pl-PL" dirty="0" smtClean="0"/>
              <a:t>zadań.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89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02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04723" y="332656"/>
            <a:ext cx="5213627" cy="6042744"/>
          </a:xfrm>
        </p:spPr>
        <p:txBody>
          <a:bodyPr>
            <a:noAutofit/>
          </a:bodyPr>
          <a:lstStyle/>
          <a:p>
            <a:r>
              <a:rPr lang="pl-PL" sz="2400" dirty="0" smtClean="0"/>
              <a:t>Do egzaminów ze wszystkich przedmiotów obowiązkowych przystąpiło </a:t>
            </a:r>
            <a:br>
              <a:rPr lang="pl-PL" sz="2400" dirty="0" smtClean="0"/>
            </a:br>
            <a:r>
              <a:rPr lang="pl-PL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województwie podkarpackim</a:t>
            </a:r>
            <a:br>
              <a:rPr lang="pl-PL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dirty="0" smtClean="0">
                <a:solidFill>
                  <a:srgbClr val="FF0000"/>
                </a:solidFill>
              </a:rPr>
              <a:t>16 891 </a:t>
            </a:r>
            <a:r>
              <a:rPr lang="pl-PL" sz="2400" dirty="0" smtClean="0"/>
              <a:t>absolwentów szkół ponadgimnazjalnych.</a:t>
            </a:r>
          </a:p>
          <a:p>
            <a:r>
              <a:rPr lang="pl-PL" sz="2400" dirty="0" smtClean="0"/>
              <a:t> </a:t>
            </a:r>
          </a:p>
          <a:p>
            <a:r>
              <a:rPr lang="pl-PL" sz="2400" dirty="0" smtClean="0">
                <a:solidFill>
                  <a:srgbClr val="00B050"/>
                </a:solidFill>
              </a:rPr>
              <a:t>10 727 </a:t>
            </a:r>
            <a:r>
              <a:rPr lang="pl-PL" sz="2400" dirty="0" smtClean="0"/>
              <a:t>osób z liceów ogólnokształcących, </a:t>
            </a:r>
          </a:p>
          <a:p>
            <a:r>
              <a:rPr lang="pl-PL" sz="2400" dirty="0" smtClean="0"/>
              <a:t> </a:t>
            </a:r>
            <a:r>
              <a:rPr lang="pl-PL" sz="2400" dirty="0" smtClean="0">
                <a:solidFill>
                  <a:srgbClr val="00B050"/>
                </a:solidFill>
              </a:rPr>
              <a:t>6 164 </a:t>
            </a:r>
            <a:r>
              <a:rPr lang="pl-PL" sz="2400" dirty="0" smtClean="0"/>
              <a:t>osób z techników.</a:t>
            </a: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310437" y="476672"/>
            <a:ext cx="5184576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pl-PL" dirty="0" smtClean="0"/>
              <a:t>Procentowy udział absolwentów różnych typów szkół</a:t>
            </a:r>
            <a:endParaRPr lang="pl-PL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69611" y="188641"/>
            <a:ext cx="442267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Wykres 5"/>
          <p:cNvGraphicFramePr/>
          <p:nvPr/>
        </p:nvGraphicFramePr>
        <p:xfrm>
          <a:off x="6190398" y="1916832"/>
          <a:ext cx="5355685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874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Weryfikacja sumy punktów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Absolwent może </a:t>
            </a: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zwrócić się z wnioskiem o weryfikację sumy </a:t>
            </a:r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punktów. </a:t>
            </a:r>
            <a:endParaRPr lang="pl-PL" dirty="0">
              <a:effectLst>
                <a:glow rad="63500">
                  <a:schemeClr val="bg1">
                    <a:alpha val="32000"/>
                  </a:schemeClr>
                </a:glow>
              </a:effectLst>
            </a:endParaRPr>
          </a:p>
          <a:p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Wniosek wraz z uzasadnieniem składa się do dyrektora okręgowej komisji egzaminacyjnej w terminie </a:t>
            </a:r>
            <a:r>
              <a:rPr lang="pl-PL" b="1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2 dni </a:t>
            </a: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roboczych od dnia dokonania wglądu. </a:t>
            </a:r>
          </a:p>
          <a:p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Weryfikacji sumy punktów dokonuje się w </a:t>
            </a:r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terminie </a:t>
            </a:r>
            <a:r>
              <a:rPr lang="pl-PL" b="1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7 </a:t>
            </a:r>
            <a:r>
              <a:rPr lang="pl-PL" b="1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dni </a:t>
            </a: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od dnia otrzymania </a:t>
            </a:r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wniosku. </a:t>
            </a:r>
            <a:endParaRPr lang="pl-PL" dirty="0">
              <a:effectLst>
                <a:glow rad="63500">
                  <a:schemeClr val="bg1">
                    <a:alpha val="32000"/>
                  </a:schemeClr>
                </a:glow>
              </a:effectLst>
            </a:endParaRPr>
          </a:p>
          <a:p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Dyrektor </a:t>
            </a: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okręgowej komisji egzaminacyjnej </a:t>
            </a:r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informuje pisemnie absolwenta </a:t>
            </a: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o wyniku weryfikacji sumy punktów, w </a:t>
            </a:r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terminie</a:t>
            </a:r>
            <a:b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</a:br>
            <a:r>
              <a:rPr lang="pl-PL" b="1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14 </a:t>
            </a:r>
            <a:r>
              <a:rPr lang="pl-PL" b="1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dni </a:t>
            </a:r>
            <a:r>
              <a:rPr lang="pl-PL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od dnia otrzymania </a:t>
            </a:r>
            <a:r>
              <a:rPr lang="pl-PL" dirty="0" smtClean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wniosku. </a:t>
            </a:r>
            <a:endParaRPr lang="pl-PL" dirty="0">
              <a:effectLst>
                <a:glow rad="63500">
                  <a:schemeClr val="bg1">
                    <a:alpha val="32000"/>
                  </a:schemeClr>
                </a:glow>
              </a:effectLst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90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01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7788" y="116632"/>
            <a:ext cx="10805426" cy="79208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Formularz wniosku o weryfikację sumy punktów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012" y="1161839"/>
            <a:ext cx="7488832" cy="5613915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91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63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5780" y="404664"/>
            <a:ext cx="7008574" cy="19304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Kolegium </a:t>
            </a:r>
            <a:r>
              <a:rPr lang="pl-PL" dirty="0"/>
              <a:t>Arbitrażu Egzaminacyjnego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416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25860" y="188640"/>
            <a:ext cx="10589402" cy="108012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Kolegium Arbitrażu Egzaminacyjnego</a:t>
            </a:r>
            <a:br>
              <a:rPr lang="pl-PL" dirty="0" smtClean="0"/>
            </a:br>
            <a:r>
              <a:rPr lang="pl-PL" dirty="0" smtClean="0"/>
              <a:t>od 1 stycznia 2017 roku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980" y="1700808"/>
            <a:ext cx="7211748" cy="4856892"/>
          </a:xfrm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93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6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197337"/>
            <a:ext cx="11665296" cy="6544031"/>
          </a:xfr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94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78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260648"/>
            <a:ext cx="11665296" cy="6336704"/>
          </a:xfr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95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01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Formularze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Zał. </a:t>
            </a:r>
            <a:r>
              <a:rPr lang="pl-PL" dirty="0"/>
              <a:t>25c </a:t>
            </a:r>
            <a:r>
              <a:rPr lang="pl-PL" dirty="0" smtClean="0"/>
              <a:t>Odwołanie </a:t>
            </a:r>
            <a:r>
              <a:rPr lang="pl-PL" dirty="0"/>
              <a:t>do Kolegium </a:t>
            </a:r>
            <a:r>
              <a:rPr lang="pl-PL" dirty="0" smtClean="0"/>
              <a:t>Arbitrażu Egzaminacyjnego</a:t>
            </a:r>
          </a:p>
          <a:p>
            <a:r>
              <a:rPr lang="pl-PL" dirty="0" smtClean="0"/>
              <a:t>Zał. </a:t>
            </a:r>
            <a:r>
              <a:rPr lang="pl-PL" dirty="0"/>
              <a:t>25d  Rozstrzygnięcie dyrektora OKE dotyczące odwołania od wyniku weryfikacji sumy punktów w przypadku uznania odwołania w całości </a:t>
            </a:r>
            <a:r>
              <a:rPr lang="pl-PL" dirty="0" smtClean="0"/>
              <a:t>(NF i SF)</a:t>
            </a:r>
          </a:p>
          <a:p>
            <a:r>
              <a:rPr lang="pl-PL" dirty="0" smtClean="0"/>
              <a:t>Zał. </a:t>
            </a:r>
            <a:r>
              <a:rPr lang="pl-PL" dirty="0"/>
              <a:t>25e  Rozstrzygnięcie dyrektora Okręgowej Komisji Egzaminacyjnej dotyczące odwołania od wyniku weryfikacji sumy punktów w przypadku uznania odwołania  </a:t>
            </a:r>
            <a:r>
              <a:rPr lang="pl-PL" dirty="0" smtClean="0"/>
              <a:t>(NF i SF)</a:t>
            </a:r>
          </a:p>
          <a:p>
            <a:r>
              <a:rPr lang="pl-PL" dirty="0" smtClean="0"/>
              <a:t>Zał. </a:t>
            </a:r>
            <a:r>
              <a:rPr lang="pl-PL" dirty="0"/>
              <a:t>25f Rozstrzygniecie Kolegium </a:t>
            </a:r>
            <a:r>
              <a:rPr lang="pl-PL" dirty="0" smtClean="0"/>
              <a:t>Arbitrażu Egzaminacyjnego</a:t>
            </a:r>
            <a:br>
              <a:rPr lang="pl-PL" dirty="0" smtClean="0"/>
            </a:br>
            <a:r>
              <a:rPr lang="pl-PL" dirty="0" smtClean="0"/>
              <a:t>(NF i SF)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96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43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2052604" y="572207"/>
            <a:ext cx="6480175" cy="765175"/>
          </a:xfrm>
        </p:spPr>
        <p:txBody>
          <a:bodyPr>
            <a:normAutofit/>
          </a:bodyPr>
          <a:lstStyle/>
          <a:p>
            <a:pPr eaLnBrk="1" hangingPunct="1"/>
            <a:r>
              <a:rPr lang="pl-PL" dirty="0" smtClean="0"/>
              <a:t>Świadectwo dojrzałości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5860" y="1844824"/>
            <a:ext cx="9937103" cy="4114800"/>
          </a:xfrm>
        </p:spPr>
        <p:txBody>
          <a:bodyPr/>
          <a:lstStyle/>
          <a:p>
            <a:r>
              <a:rPr lang="pl-PL" dirty="0" smtClean="0"/>
              <a:t>Po zdaniu egzaminu maturalnego każdy absolwent otrzymuje świadectwo dojrzałości i </a:t>
            </a:r>
            <a:r>
              <a:rPr lang="pl-PL" u="sng" dirty="0" smtClean="0"/>
              <a:t>jeden</a:t>
            </a:r>
            <a:r>
              <a:rPr lang="pl-PL" dirty="0" smtClean="0"/>
              <a:t> jego odpis.</a:t>
            </a:r>
          </a:p>
          <a:p>
            <a:r>
              <a:rPr lang="pl-PL" dirty="0"/>
              <a:t>Absolwent, który nie zdał egzaminu maturalnego, </a:t>
            </a:r>
            <a:r>
              <a:rPr lang="pl-PL" u="sng" dirty="0"/>
              <a:t>otrzymuje informację o wynikach</a:t>
            </a:r>
            <a:r>
              <a:rPr lang="pl-PL" dirty="0"/>
              <a:t> tego egzaminu, </a:t>
            </a:r>
            <a:r>
              <a:rPr lang="pl-PL" dirty="0" smtClean="0"/>
              <a:t>opracowaną przez </a:t>
            </a:r>
            <a:r>
              <a:rPr lang="pl-PL" dirty="0"/>
              <a:t>okręgową komisję egzaminacyjną.</a:t>
            </a:r>
            <a:endParaRPr lang="pl-PL" altLang="pl-PL" dirty="0"/>
          </a:p>
          <a:p>
            <a:r>
              <a:rPr lang="pl-PL" dirty="0" smtClean="0"/>
              <a:t>Świadectwa będą wydawane w szkołach</a:t>
            </a:r>
            <a:r>
              <a:rPr lang="pl-PL" dirty="0"/>
              <a:t> </a:t>
            </a:r>
            <a:r>
              <a:rPr lang="pl-PL" b="1" u="sng" dirty="0" smtClean="0"/>
              <a:t>30 czerwca 2017 roku</a:t>
            </a:r>
            <a:r>
              <a:rPr lang="pl-PL" u="sng" dirty="0" smtClean="0"/>
              <a:t>.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97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3990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b="1" dirty="0" smtClean="0">
                <a:latin typeface="+mn-lt"/>
              </a:rPr>
              <a:t>Wyniki w </a:t>
            </a:r>
            <a:r>
              <a:rPr lang="pl-PL" sz="3200" b="1" dirty="0" err="1" smtClean="0">
                <a:latin typeface="+mn-lt"/>
              </a:rPr>
              <a:t>centylach</a:t>
            </a:r>
            <a:r>
              <a:rPr lang="pl-PL" sz="3200" b="1" dirty="0" smtClean="0">
                <a:latin typeface="+mn-lt"/>
              </a:rPr>
              <a:t> na świadectwie dojrzałości</a:t>
            </a:r>
            <a:br>
              <a:rPr lang="pl-PL" sz="3200" b="1" dirty="0" smtClean="0">
                <a:latin typeface="+mn-lt"/>
              </a:rPr>
            </a:br>
            <a:endParaRPr lang="pl-PL" sz="3200" b="1" dirty="0">
              <a:latin typeface="+mn-lt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812" y="1628800"/>
            <a:ext cx="6583864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7726169" y="1628800"/>
            <a:ext cx="4223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 smtClean="0">
                <a:solidFill>
                  <a:srgbClr val="374C81"/>
                </a:solidFill>
              </a:rPr>
              <a:t>Wyniki z przedmiotów obowiązkowych i dodatkowych podawane są w procentach </a:t>
            </a:r>
            <a:r>
              <a:rPr lang="pl-PL" sz="1800" b="1" u="sng" dirty="0" smtClean="0">
                <a:solidFill>
                  <a:srgbClr val="374C81"/>
                </a:solidFill>
              </a:rPr>
              <a:t>zaokrąglonych do całości.</a:t>
            </a:r>
            <a:endParaRPr lang="pl-PL" sz="1800" b="1" u="sng" dirty="0">
              <a:solidFill>
                <a:srgbClr val="374C8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7726169" y="3645024"/>
            <a:ext cx="42233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 smtClean="0">
                <a:solidFill>
                  <a:srgbClr val="374C81"/>
                </a:solidFill>
              </a:rPr>
              <a:t>Dodatkowo podawany jest wynik</a:t>
            </a:r>
            <a:br>
              <a:rPr lang="pl-PL" sz="1800" dirty="0" smtClean="0">
                <a:solidFill>
                  <a:srgbClr val="374C81"/>
                </a:solidFill>
              </a:rPr>
            </a:br>
            <a:r>
              <a:rPr lang="pl-PL" sz="1800" dirty="0" smtClean="0">
                <a:solidFill>
                  <a:srgbClr val="374C81"/>
                </a:solidFill>
              </a:rPr>
              <a:t>na </a:t>
            </a:r>
            <a:r>
              <a:rPr lang="pl-PL" sz="1800" b="1" u="sng" dirty="0" smtClean="0">
                <a:solidFill>
                  <a:srgbClr val="374C81"/>
                </a:solidFill>
              </a:rPr>
              <a:t>skali centylowej</a:t>
            </a:r>
            <a:r>
              <a:rPr lang="pl-PL" sz="1800" dirty="0" smtClean="0">
                <a:solidFill>
                  <a:srgbClr val="374C81"/>
                </a:solidFill>
              </a:rPr>
              <a:t> , która podaje,</a:t>
            </a:r>
            <a:br>
              <a:rPr lang="pl-PL" sz="1800" dirty="0" smtClean="0">
                <a:solidFill>
                  <a:srgbClr val="374C81"/>
                </a:solidFill>
              </a:rPr>
            </a:br>
            <a:r>
              <a:rPr lang="pl-PL" sz="1800" dirty="0" smtClean="0">
                <a:solidFill>
                  <a:srgbClr val="374C81"/>
                </a:solidFill>
              </a:rPr>
              <a:t>ilu zdających otrzymało taki sam wynik lub niższy. </a:t>
            </a:r>
          </a:p>
          <a:p>
            <a:r>
              <a:rPr lang="pl-PL" sz="1800" dirty="0" smtClean="0">
                <a:solidFill>
                  <a:srgbClr val="374C81"/>
                </a:solidFill>
              </a:rPr>
              <a:t>Pozwala na określenie  poziomu osiągnięć ucznia na tle innych maturzystów.</a:t>
            </a:r>
            <a:endParaRPr lang="pl-PL" sz="1800" dirty="0">
              <a:solidFill>
                <a:srgbClr val="374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19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99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graphicFrame>
        <p:nvGraphicFramePr>
          <p:cNvPr id="12" name="Symbol zastępczy zawartości 11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765820" y="332656"/>
          <a:ext cx="10729192" cy="622473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385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906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1163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Termin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Zadanie/Działanie</a:t>
                      </a:r>
                      <a:endParaRPr lang="pl-PL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11720"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30 września </a:t>
                      </a:r>
                      <a:endParaRPr lang="pl-PL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Zapoznanie uczniów, którzy zamierzają przystąpić do egzaminu maturalnego, z informacją o egzaminie maturalnym oraz z komunikatami dyrektora CKE, w tym w szczególności z komunikatem w sprawie harmonogramu przeprowadzania egzaminu maturalnego w 2017 r. </a:t>
                      </a:r>
                      <a:br>
                        <a:rPr lang="pl-PL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komunikatem o dostosowaniach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82326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Przyjęcie od uczniów lub absolwentów wstępnych deklaracji oraz dokumentów uprawniających do dostosowania warunków i form egzaminu maturalnego 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6897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Zgłoszenie do OKE szkoły, w której po raz pierwszy ma być przeprowadzony egzamin maturalny 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43646">
                <a:tc rowSpan="2"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 31 grudnia</a:t>
                      </a:r>
                    </a:p>
                    <a:p>
                      <a:endParaRPr lang="pl-PL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Przyjęcie od absolwenta uzasadnionego wniosku o przystąpienie do egzaminu maturalnego w innej szkole niż szkoła, którą ukończył, wraz</a:t>
                      </a:r>
                      <a:br>
                        <a:rPr lang="pl-PL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 deklaracją przystąpienia do egzaminu maturalnego i niezwłoczne przekazanie tych dokumentów do OKE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49553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Ustalenie w uzgodnieniu z OKE zamówienia szkoły na arkusze egzaminacyjne dla uczniów lub absolwentów z niepełnosprawnością ruchową spowodowaną mózgowym porażeniem dziecięcym (pozostałe formy arkuszy tzw. pozasystemowych – do 15 lutego 2017) 	</a:t>
                      </a:r>
                    </a:p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702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Umysł.potx" id="{EA4808BE-735D-4E4E-8E50-594279890700}" vid="{3AC37ACA-EB37-4E84-87DF-932B5A49C00B}"/>
    </a:ext>
  </a:extLst>
</a:theme>
</file>

<file path=ppt/theme/theme2.xml><?xml version="1.0" encoding="utf-8"?>
<a:theme xmlns:a="http://schemas.openxmlformats.org/drawingml/2006/main" name="umysl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Umysł.potx" id="{EA4808BE-735D-4E4E-8E50-594279890700}" vid="{3AC37ACA-EB37-4E84-87DF-932B5A49C00B}"/>
    </a:ext>
  </a:extLst>
</a:theme>
</file>

<file path=ppt/theme/theme3.xml><?xml version="1.0" encoding="utf-8"?>
<a:theme xmlns:a="http://schemas.openxmlformats.org/drawingml/2006/main" name="1_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Umysł.potx" id="{EA4808BE-735D-4E4E-8E50-594279890700}" vid="{3AC37ACA-EB37-4E84-87DF-932B5A49C00B}"/>
    </a:ext>
  </a:extLst>
</a:theme>
</file>

<file path=ppt/theme/theme4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258B56B-D650-4E94-A894-220E1E5B27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Umysł</Template>
  <TotalTime>0</TotalTime>
  <Words>2560</Words>
  <Application>Microsoft Office PowerPoint</Application>
  <PresentationFormat>Niestandardowy</PresentationFormat>
  <Paragraphs>483</Paragraphs>
  <Slides>104</Slides>
  <Notes>7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3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104</vt:i4>
      </vt:variant>
    </vt:vector>
  </HeadingPairs>
  <TitlesOfParts>
    <vt:vector size="113" baseType="lpstr">
      <vt:lpstr>Arial</vt:lpstr>
      <vt:lpstr>Calibri</vt:lpstr>
      <vt:lpstr>Century Gothic</vt:lpstr>
      <vt:lpstr>Times New Roman</vt:lpstr>
      <vt:lpstr>Wingdings</vt:lpstr>
      <vt:lpstr>Books_16x9</vt:lpstr>
      <vt:lpstr>umysl</vt:lpstr>
      <vt:lpstr>1_Books_16x9</vt:lpstr>
      <vt:lpstr>Microsoft Map</vt:lpstr>
      <vt:lpstr>Prezentacja programu PowerPoint</vt:lpstr>
      <vt:lpstr>Matura w 2016 i 2017 roku</vt:lpstr>
      <vt:lpstr>Tematyka</vt:lpstr>
      <vt:lpstr>Egzamin maturalny 2016</vt:lpstr>
      <vt:lpstr>Egzamin maturalny 2016 w liczbach</vt:lpstr>
      <vt:lpstr>Egzamin maturalny 2016 w liczbach</vt:lpstr>
      <vt:lpstr>Obserwatorzy matury</vt:lpstr>
      <vt:lpstr>Wyniki egzaminu maturalnego</vt:lpstr>
      <vt:lpstr>Prezentacja programu PowerPoint</vt:lpstr>
      <vt:lpstr>Egzamin maturalny 2016 w liczbach</vt:lpstr>
      <vt:lpstr>Wybór języków obcych nowożytnych jako przedmiotów obowiązkowych</vt:lpstr>
      <vt:lpstr>Wybór przedmiotów dodatkowych</vt:lpstr>
      <vt:lpstr>Zdawalność egzaminów  z przedmiotów obowiązkowych (maj)</vt:lpstr>
      <vt:lpstr>Średnie wyniki egzaminów pisemnych (%)</vt:lpstr>
      <vt:lpstr>Zdawalność egzaminu maturalnego w powiatach (LO i TE)</vt:lpstr>
      <vt:lpstr>Zdawalność egzaminu maturalnego  w powiatach województwa podkarpackiego</vt:lpstr>
      <vt:lpstr>Egzamin poprawkowy w sierpniu</vt:lpstr>
      <vt:lpstr>Zdawalność egzaminu maturalnego w różnych typach szkół </vt:lpstr>
      <vt:lpstr>Zdawalność egzaminu maturalnego (%) w powiatach po sesji 2016</vt:lpstr>
      <vt:lpstr>Zdawalność egzaminu maturalnego w powiatach po sesji 2016</vt:lpstr>
      <vt:lpstr>Więcej informacji o wynikach egzaminu maturalnego na stronie OKE w Krakowie</vt:lpstr>
      <vt:lpstr>Wyniki na stronie internetowej OKE</vt:lpstr>
      <vt:lpstr>Prezentacja programu PowerPoint</vt:lpstr>
      <vt:lpstr>Przechowywanie dokumentacji części ustnej egzaminu</vt:lpstr>
      <vt:lpstr>Przechowywanie dokumentacji części pisemnej egzaminu</vt:lpstr>
      <vt:lpstr>Matura w 2017 roku</vt:lpstr>
      <vt:lpstr>Przepisy w sprawie egzaminu maturalnego</vt:lpstr>
      <vt:lpstr>Prezentacja programu PowerPoint</vt:lpstr>
      <vt:lpstr>Prezentacja programu PowerPoint</vt:lpstr>
      <vt:lpstr>Prezentacja programu PowerPoint</vt:lpstr>
      <vt:lpstr>Informacja o maturze</vt:lpstr>
      <vt:lpstr>Informacja dla rodziców do 30 września 2016 r.</vt:lpstr>
      <vt:lpstr>Informacja dla rodziców</vt:lpstr>
      <vt:lpstr>Informacja dla rodziców</vt:lpstr>
      <vt:lpstr>A. Przedmioty obowiązkowe i dodatkowe na egzaminie maturalnym</vt:lpstr>
      <vt:lpstr>Egzamin maturalny  z przedmiotów obowiązkowych</vt:lpstr>
      <vt:lpstr>Matura z przedmiotów dodatkowych</vt:lpstr>
      <vt:lpstr>Matura z przedmiotów dodatkowych</vt:lpstr>
      <vt:lpstr>Przedmioty dodatkowe </vt:lpstr>
      <vt:lpstr>Warunki zdania egzaminu maturalnego</vt:lpstr>
      <vt:lpstr>B. Harmonogram egzaminu maturalnego</vt:lpstr>
      <vt:lpstr>Harmonogram matury</vt:lpstr>
      <vt:lpstr>C. Egzamin w terminie dodatkowym i poprawkowym</vt:lpstr>
      <vt:lpstr>Termin dodatkowy egzaminu maturalnego</vt:lpstr>
      <vt:lpstr>Matura w terminie dodatkowym*</vt:lpstr>
      <vt:lpstr>Wniosek o termin dodatkowy (w czerwcu 2017)</vt:lpstr>
      <vt:lpstr>Miejsce egzaminu dodatkowego</vt:lpstr>
      <vt:lpstr>Matura w terminie poprawkowym*</vt:lpstr>
      <vt:lpstr>Warunki przystąpienia do egzaminu </vt:lpstr>
      <vt:lpstr>D. Deklaracje przystąpienia do egzaminu maturalnego </vt:lpstr>
      <vt:lpstr>Deklaracje</vt:lpstr>
      <vt:lpstr>Deklaracje do dyrektora szkoły</vt:lpstr>
      <vt:lpstr>Deklaracja 1a N</vt:lpstr>
      <vt:lpstr>Deklaracja 1d S</vt:lpstr>
      <vt:lpstr>Deklaracje do OKE</vt:lpstr>
      <vt:lpstr>Deklaracja 1b N</vt:lpstr>
      <vt:lpstr>Deklaracja 1c N</vt:lpstr>
      <vt:lpstr>Absolwenci ponadpodstawowych szkół średnich </vt:lpstr>
      <vt:lpstr>Absolwenci ponadpodstawowych szkół średnich</vt:lpstr>
      <vt:lpstr>Deklaracja 1e S</vt:lpstr>
      <vt:lpstr>Dostosowania</vt:lpstr>
      <vt:lpstr>Dostosowania - zmiany  w Komunikacie dyrektora CKE</vt:lpstr>
      <vt:lpstr>Dysleksja</vt:lpstr>
      <vt:lpstr>Dokumenty</vt:lpstr>
      <vt:lpstr>Dokumenty cd.</vt:lpstr>
      <vt:lpstr>E. Opłata za egzamin</vt:lpstr>
      <vt:lpstr>Opłata za egzamin</vt:lpstr>
      <vt:lpstr>Wysokość i termin wniesienia opłaty</vt:lpstr>
      <vt:lpstr>Opłata do 7 lutego</vt:lpstr>
      <vt:lpstr>Wybór egzaminów</vt:lpstr>
      <vt:lpstr>Zwolnienie z opłaty</vt:lpstr>
      <vt:lpstr>F. Przerwanie i unieważnienie egzaminu maturalnego</vt:lpstr>
      <vt:lpstr>Przerwanie egzaminu maturalnego</vt:lpstr>
      <vt:lpstr>Zgłoszenie problemów zdrowotnych</vt:lpstr>
      <vt:lpstr>Przerwanie części ustnej lub pisemnej egzaminu</vt:lpstr>
      <vt:lpstr>Postępowanie w przypadku przerwania części ustnej egzaminu</vt:lpstr>
      <vt:lpstr>Postępowanie w przypadku przerwania części pisemnej egzaminu</vt:lpstr>
      <vt:lpstr>Unieważnienie egzaminu</vt:lpstr>
      <vt:lpstr>Unieważnienie egzaminu przez dyrektora szkoły</vt:lpstr>
      <vt:lpstr>Obowiązek samodzielnej pracy</vt:lpstr>
      <vt:lpstr>Unieważnienie egzaminu przez dyrektora OKE</vt:lpstr>
      <vt:lpstr>Liczba unieważnień</vt:lpstr>
      <vt:lpstr>Prezentacja programu PowerPoint</vt:lpstr>
      <vt:lpstr>Prezentacja programu PowerPoint</vt:lpstr>
      <vt:lpstr>Prezentacja programu PowerPoint</vt:lpstr>
      <vt:lpstr>Unieważnienie przedmiotu dodatkowego</vt:lpstr>
      <vt:lpstr>Inne przyczyny unieważnienia egzaminu</vt:lpstr>
      <vt:lpstr>G. Wgląd do pracy egzaminacyjnej</vt:lpstr>
      <vt:lpstr>Zasady wglądu</vt:lpstr>
      <vt:lpstr>Weryfikacja sumy punktów</vt:lpstr>
      <vt:lpstr>Formularz wniosku o weryfikację sumy punktów</vt:lpstr>
      <vt:lpstr>Kolegium Arbitrażu Egzaminacyjnego </vt:lpstr>
      <vt:lpstr>Kolegium Arbitrażu Egzaminacyjnego od 1 stycznia 2017 roku</vt:lpstr>
      <vt:lpstr>Prezentacja programu PowerPoint</vt:lpstr>
      <vt:lpstr>Prezentacja programu PowerPoint</vt:lpstr>
      <vt:lpstr>Formularze</vt:lpstr>
      <vt:lpstr>Świadectwo dojrzałości</vt:lpstr>
      <vt:lpstr>Wyniki w centylach na świadectwie dojrzałości </vt:lpstr>
      <vt:lpstr>Prezentacja programu PowerPoint</vt:lpstr>
      <vt:lpstr>Prezentacja programu PowerPoint</vt:lpstr>
      <vt:lpstr>Prezentacja programu PowerPoint</vt:lpstr>
      <vt:lpstr>Kurs na platformie MOODLE</vt:lpstr>
      <vt:lpstr>Pytania na platformie MOODLE</vt:lpstr>
      <vt:lpstr>Dziękuję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2016-09-13T07:37:44Z</dcterms:created>
  <dcterms:modified xsi:type="dcterms:W3CDTF">2016-09-23T07:57:14Z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