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302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87" r:id="rId12"/>
    <p:sldId id="265" r:id="rId13"/>
    <p:sldId id="266" r:id="rId14"/>
    <p:sldId id="267" r:id="rId15"/>
    <p:sldId id="273" r:id="rId16"/>
    <p:sldId id="275" r:id="rId17"/>
    <p:sldId id="300" r:id="rId18"/>
    <p:sldId id="290" r:id="rId19"/>
    <p:sldId id="288" r:id="rId20"/>
    <p:sldId id="268" r:id="rId21"/>
    <p:sldId id="269" r:id="rId22"/>
    <p:sldId id="270" r:id="rId23"/>
    <p:sldId id="271" r:id="rId24"/>
    <p:sldId id="272" r:id="rId25"/>
    <p:sldId id="274" r:id="rId26"/>
    <p:sldId id="280" r:id="rId27"/>
    <p:sldId id="281" r:id="rId28"/>
    <p:sldId id="282" r:id="rId29"/>
    <p:sldId id="295" r:id="rId30"/>
    <p:sldId id="296" r:id="rId31"/>
    <p:sldId id="301" r:id="rId32"/>
    <p:sldId id="297" r:id="rId33"/>
    <p:sldId id="298" r:id="rId34"/>
    <p:sldId id="277" r:id="rId35"/>
    <p:sldId id="299" r:id="rId36"/>
    <p:sldId id="286" r:id="rId37"/>
    <p:sldId id="276" r:id="rId38"/>
    <p:sldId id="291" r:id="rId39"/>
    <p:sldId id="283" r:id="rId40"/>
    <p:sldId id="284" r:id="rId41"/>
    <p:sldId id="279" r:id="rId42"/>
    <p:sldId id="294" r:id="rId43"/>
    <p:sldId id="303" r:id="rId44"/>
    <p:sldId id="304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B78AC2-2EBC-45C0-828C-6264FFBA4848}" type="datetimeFigureOut">
              <a:rPr lang="pl-PL" smtClean="0"/>
              <a:t>2016-10-03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466F55-CCAB-48F4-B05C-D53EF664290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Ginger_Rogers" TargetMode="External"/><Relationship Id="rId13" Type="http://schemas.openxmlformats.org/officeDocument/2006/relationships/hyperlink" Target="https://pl.wikipedia.org/wiki/Rudolf_Valentino" TargetMode="External"/><Relationship Id="rId3" Type="http://schemas.openxmlformats.org/officeDocument/2006/relationships/hyperlink" Target="https://pl.wikipedia.org/wiki/Pola_Negri" TargetMode="External"/><Relationship Id="rId7" Type="http://schemas.openxmlformats.org/officeDocument/2006/relationships/hyperlink" Target="https://pl.wikipedia.org/wiki/Rita_Hayworth" TargetMode="External"/><Relationship Id="rId12" Type="http://schemas.openxmlformats.org/officeDocument/2006/relationships/hyperlink" Target="https://pl.wikipedia.org/wiki/Frank_Sinatra" TargetMode="External"/><Relationship Id="rId2" Type="http://schemas.openxmlformats.org/officeDocument/2006/relationships/hyperlink" Target="https://pl.wikipedia.org/wiki/Mary_Pickfor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Judy_Garland" TargetMode="External"/><Relationship Id="rId11" Type="http://schemas.openxmlformats.org/officeDocument/2006/relationships/hyperlink" Target="https://pl.wikipedia.org/wiki/Charlie_Chaplin" TargetMode="External"/><Relationship Id="rId5" Type="http://schemas.openxmlformats.org/officeDocument/2006/relationships/hyperlink" Target="https://pl.wikipedia.org/wiki/Jean_Harlow" TargetMode="External"/><Relationship Id="rId15" Type="http://schemas.openxmlformats.org/officeDocument/2006/relationships/image" Target="../media/image10.jpeg"/><Relationship Id="rId10" Type="http://schemas.openxmlformats.org/officeDocument/2006/relationships/hyperlink" Target="https://pl.wikipedia.org/wiki/John_Wayne" TargetMode="External"/><Relationship Id="rId4" Type="http://schemas.openxmlformats.org/officeDocument/2006/relationships/hyperlink" Target="https://pl.wikipedia.org/wiki/Gloria_Swanson" TargetMode="External"/><Relationship Id="rId9" Type="http://schemas.openxmlformats.org/officeDocument/2006/relationships/hyperlink" Target="https://pl.wikipedia.org/wiki/Marlene_Dietrich" TargetMode="External"/><Relationship Id="rId1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l.wikipedia.org/w/index.php?title=Make_up&amp;action=edit&amp;redlink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oris_Karlof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/index.php?title=James_Whale&amp;action=edit&amp;redlink=1" TargetMode="External"/><Relationship Id="rId4" Type="http://schemas.openxmlformats.org/officeDocument/2006/relationships/hyperlink" Target="https://pl.wikipedia.org/wiki/Frankenstei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Higiena_osobista" TargetMode="External"/><Relationship Id="rId3" Type="http://schemas.openxmlformats.org/officeDocument/2006/relationships/hyperlink" Target="http://www.nyse.com/about/listed/lcddata.html?ticker=PG" TargetMode="External"/><Relationship Id="rId7" Type="http://schemas.openxmlformats.org/officeDocument/2006/relationships/hyperlink" Target="https://pl.wikipedia.org/wiki/Kosmetyki" TargetMode="External"/><Relationship Id="rId2" Type="http://schemas.openxmlformats.org/officeDocument/2006/relationships/hyperlink" Target="https://pl.wikipedia.org/wiki/New_York_Stock_Excha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tany_Zjednoczone" TargetMode="External"/><Relationship Id="rId5" Type="http://schemas.openxmlformats.org/officeDocument/2006/relationships/hyperlink" Target="https://pl.wikipedia.org/wiki/Ohio" TargetMode="External"/><Relationship Id="rId4" Type="http://schemas.openxmlformats.org/officeDocument/2006/relationships/hyperlink" Target="https://pl.wikipedia.org/wiki/Cincinnati" TargetMode="External"/><Relationship Id="rId9" Type="http://schemas.openxmlformats.org/officeDocument/2006/relationships/hyperlink" Target="https://pl.wikipedia.org/wiki/Przedsi%C4%99biorstwo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erunekfarmacja.pl/artykul,19249,max-factor-polak-ktory-stworzyl-slowo-make-up-zobacz-film.html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122541" cy="1296143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/>
              <a:t>Max </a:t>
            </a:r>
            <a:r>
              <a:rPr lang="pl-PL" sz="7200" b="1" dirty="0" err="1" smtClean="0"/>
              <a:t>Factor</a:t>
            </a:r>
            <a:endParaRPr lang="pl-PL" sz="7200" b="1" dirty="0"/>
          </a:p>
          <a:p>
            <a:pPr algn="ctr"/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Czarodziej gwiazd</a:t>
            </a:r>
          </a:p>
          <a:p>
            <a:pPr algn="ctr"/>
            <a:r>
              <a:rPr lang="pl-P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Mistrz od kolorów</a:t>
            </a:r>
            <a:endParaRPr lang="pl-P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992888" cy="2304256"/>
          </a:xfrm>
        </p:spPr>
        <p:txBody>
          <a:bodyPr/>
          <a:lstStyle/>
          <a:p>
            <a:pPr marL="18288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WYNALAZKI POLAKÓW,</a:t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/>
              <a:t>które zmieniły ŚWIAT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73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920880" cy="5688632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2800" dirty="0"/>
              <a:t>Wieści o przedsięwzięciach </a:t>
            </a:r>
            <a:r>
              <a:rPr lang="pl-PL" sz="2800" dirty="0" err="1"/>
              <a:t>Faktorowicza</a:t>
            </a:r>
            <a:r>
              <a:rPr lang="pl-PL" sz="2800" dirty="0"/>
              <a:t> szybko się rozeszły i wkrótce pracował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największymi gwiazdami Hollywood, produkując jednocześnie własne kosmetyki, które pozwalały stworzyć pełen blasku,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ale </a:t>
            </a:r>
            <a:r>
              <a:rPr lang="pl-PL" sz="2800" dirty="0"/>
              <a:t>naturalny </a:t>
            </a:r>
            <a:r>
              <a:rPr lang="pl-PL" sz="2800" dirty="0" err="1"/>
              <a:t>look</a:t>
            </a:r>
            <a:r>
              <a:rPr lang="pl-PL" sz="2800" dirty="0"/>
              <a:t> na srebrnym ekranie</a:t>
            </a:r>
            <a:r>
              <a:rPr lang="pl-PL" sz="2800" dirty="0" smtClean="0"/>
              <a:t>.</a:t>
            </a:r>
            <a:endParaRPr lang="pl-PL" sz="2800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38" y="3362742"/>
            <a:ext cx="2066925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i.telegraph.co.uk/multimedia/archive/01417/max5_141777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3175"/>
            <a:ext cx="3856564" cy="2406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0492"/>
            <a:ext cx="2468686" cy="3131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8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611188" y="476250"/>
            <a:ext cx="8064500" cy="5905500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J</a:t>
            </a:r>
            <a:r>
              <a:rPr lang="pl-PL" sz="2800" dirty="0" smtClean="0">
                <a:solidFill>
                  <a:schemeClr val="tx1"/>
                </a:solidFill>
              </a:rPr>
              <a:t>ego </a:t>
            </a:r>
            <a:r>
              <a:rPr lang="pl-PL" sz="2800" dirty="0">
                <a:solidFill>
                  <a:schemeClr val="tx1"/>
                </a:solidFill>
              </a:rPr>
              <a:t>klientami były największe sławy amerykańskiego filmu tamtych </a:t>
            </a:r>
            <a:r>
              <a:rPr lang="pl-PL" sz="2800" dirty="0" smtClean="0">
                <a:solidFill>
                  <a:schemeClr val="tx1"/>
                </a:solidFill>
              </a:rPr>
              <a:t>czasów tj.: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 </a:t>
            </a:r>
            <a:r>
              <a:rPr lang="pl-PL" sz="2800" dirty="0">
                <a:solidFill>
                  <a:schemeClr val="tx1"/>
                </a:solidFill>
                <a:hlinkClick r:id="rId2" tooltip="Mary Pickford"/>
              </a:rPr>
              <a:t>Mary </a:t>
            </a:r>
            <a:r>
              <a:rPr lang="pl-PL" sz="2800" dirty="0" err="1">
                <a:solidFill>
                  <a:schemeClr val="tx1"/>
                </a:solidFill>
                <a:hlinkClick r:id="rId2" tooltip="Mary Pickford"/>
              </a:rPr>
              <a:t>Pickford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3" tooltip="Pola Negri"/>
              </a:rPr>
              <a:t>Pola Negri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4" tooltip="Gloria Swanson"/>
              </a:rPr>
              <a:t>Gloria Swanson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5" tooltip="Jean Harlow"/>
              </a:rPr>
              <a:t>Jean </a:t>
            </a:r>
            <a:r>
              <a:rPr lang="pl-PL" sz="2800" dirty="0" err="1">
                <a:solidFill>
                  <a:schemeClr val="tx1"/>
                </a:solidFill>
                <a:hlinkClick r:id="rId5" tooltip="Jean Harlow"/>
              </a:rPr>
              <a:t>Harlow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6" tooltip="Judy Garland"/>
              </a:rPr>
              <a:t>Judy Garland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7" tooltip="Rita Hayworth"/>
              </a:rPr>
              <a:t>Rita Hayworth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  <a:hlinkClick r:id="rId8" tooltip="Ginger Rogers"/>
              </a:rPr>
              <a:t>Ginger</a:t>
            </a:r>
            <a:r>
              <a:rPr lang="pl-PL" sz="2800" dirty="0">
                <a:solidFill>
                  <a:schemeClr val="tx1"/>
                </a:solidFill>
                <a:hlinkClick r:id="rId8" tooltip="Ginger Rogers"/>
              </a:rPr>
              <a:t> Rogers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9" tooltip="Marlene Dietrich"/>
              </a:rPr>
              <a:t>Marlena Dietrich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10" tooltip="John Wayne"/>
              </a:rPr>
              <a:t>John Wayne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11" tooltip="Charlie Chaplin"/>
              </a:rPr>
              <a:t>Charlie Chaplin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>
                <a:solidFill>
                  <a:schemeClr val="tx1"/>
                </a:solidFill>
                <a:hlinkClick r:id="rId12" tooltip="Frank Sinatra"/>
              </a:rPr>
              <a:t>Frank Sinatra</a:t>
            </a:r>
            <a:r>
              <a:rPr lang="pl-PL" sz="2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</a:rPr>
              <a:t>To Max </a:t>
            </a:r>
            <a:r>
              <a:rPr lang="pl-PL" sz="2800" dirty="0" err="1">
                <a:solidFill>
                  <a:schemeClr val="tx1"/>
                </a:solidFill>
              </a:rPr>
              <a:t>Factor</a:t>
            </a:r>
            <a:r>
              <a:rPr lang="pl-PL" sz="2800" dirty="0">
                <a:solidFill>
                  <a:schemeClr val="tx1"/>
                </a:solidFill>
              </a:rPr>
              <a:t> ufarbował na rudo włosy Rity Hayworth, które stały się jej znakiem rozpoznawczym. On też opracował specjalny </a:t>
            </a:r>
            <a:r>
              <a:rPr lang="pl-PL" sz="2800" dirty="0" smtClean="0">
                <a:solidFill>
                  <a:schemeClr val="tx1"/>
                </a:solidFill>
              </a:rPr>
              <a:t>        puder</a:t>
            </a:r>
            <a:r>
              <a:rPr lang="pl-PL" sz="2800" dirty="0">
                <a:solidFill>
                  <a:schemeClr val="tx1"/>
                </a:solidFill>
              </a:rPr>
              <a:t>, którym rozjaśnił ciemną cerę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  <a:hlinkClick r:id="rId13" tooltip="Rudolf Valentino"/>
              </a:rPr>
              <a:t>Rudolfa Valentino</a:t>
            </a:r>
            <a:r>
              <a:rPr lang="pl-PL" sz="2800" dirty="0" smtClean="0">
                <a:solidFill>
                  <a:schemeClr val="tx1"/>
                </a:solidFill>
              </a:rPr>
              <a:t>.</a:t>
            </a:r>
            <a:endParaRPr lang="pl-PL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encrypted-tbn3.gstatic.com/images?q=tbn:ANd9GcTbnMaBD_bxg64cqrCdmmzwUJA6uYjgSnu8izcUEn0rZBaGhv1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2339"/>
            <a:ext cx="1112734" cy="1688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http://ilustracje.paranormalium.pl/artykuly/rudolf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02607"/>
            <a:ext cx="1368152" cy="1629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285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467545" y="476250"/>
            <a:ext cx="8208912" cy="5977086"/>
          </a:xfrm>
        </p:spPr>
        <p:txBody>
          <a:bodyPr/>
          <a:lstStyle/>
          <a:p>
            <a:pPr marL="45720" indent="0" algn="just">
              <a:buNone/>
            </a:pPr>
            <a:endParaRPr lang="pl-PL" sz="2800" dirty="0" smtClean="0">
              <a:solidFill>
                <a:srgbClr val="FF0000"/>
              </a:solidFill>
            </a:endParaRPr>
          </a:p>
          <a:p>
            <a:pPr algn="just"/>
            <a:r>
              <a:rPr lang="pl-PL" sz="2400" dirty="0" smtClean="0"/>
              <a:t>Jego </a:t>
            </a:r>
            <a:r>
              <a:rPr lang="pl-PL" sz="2400" dirty="0"/>
              <a:t>wynalazkiem było m.in. pakowanie kosmetyków do tubek. </a:t>
            </a:r>
            <a:endParaRPr lang="pl-PL" sz="2400" dirty="0" smtClean="0"/>
          </a:p>
          <a:p>
            <a:pPr algn="just"/>
            <a:r>
              <a:rPr lang="pl-PL" sz="2400" dirty="0" smtClean="0"/>
              <a:t>W </a:t>
            </a:r>
            <a:r>
              <a:rPr lang="pl-PL" sz="2400" dirty="0"/>
              <a:t>1914 roku Max </a:t>
            </a:r>
            <a:r>
              <a:rPr lang="pl-PL" sz="2400" dirty="0" err="1"/>
              <a:t>Factor</a:t>
            </a:r>
            <a:r>
              <a:rPr lang="pl-PL" sz="2400" dirty="0"/>
              <a:t> dokonał prawdziwego przełomu tworząc pierwszy w historii podkład w kremie, który nie zastygał na twarzy, lecz wtapiał się w skórę</a:t>
            </a:r>
            <a:r>
              <a:rPr lang="pl-PL" sz="2400" dirty="0" smtClean="0"/>
              <a:t>.</a:t>
            </a:r>
          </a:p>
          <a:p>
            <a:pPr algn="just"/>
            <a:r>
              <a:rPr lang="pl-PL" sz="2400" dirty="0" smtClean="0"/>
              <a:t> </a:t>
            </a:r>
            <a:r>
              <a:rPr lang="pl-PL" sz="2400" dirty="0"/>
              <a:t>Jako pierwszy do produkcji peruk zaczął używać prawdziwych włosów (wcześniej korzystano z wełny albo słomy), wymyślił także m.in. szminkę do ust, sztuczne rzęsy (na potrzeby wielkiej gwiazdy kina niemego Phyllis </a:t>
            </a:r>
            <a:r>
              <a:rPr lang="pl-PL" sz="2400" dirty="0" err="1"/>
              <a:t>Haver</a:t>
            </a:r>
            <a:r>
              <a:rPr lang="pl-PL" sz="2400" dirty="0"/>
              <a:t>) </a:t>
            </a:r>
            <a:r>
              <a:rPr lang="pl-PL" sz="2400" dirty="0" smtClean="0"/>
              <a:t>oraz podkład </a:t>
            </a:r>
            <a:r>
              <a:rPr lang="pl-PL" sz="2400" dirty="0"/>
              <a:t>z prasowanego pudru.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57117"/>
            <a:ext cx="5760640" cy="1017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9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4521"/>
            <a:ext cx="3960440" cy="2994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newyorker.com/wp-content/uploads/2008/09/080901_r17649_p646-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49413"/>
            <a:ext cx="2943225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-media-cache-ak0.pinimg.com/236x/53/52/d3/5352d3dae44c58ac934544a05635c2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53" y="3717032"/>
            <a:ext cx="3330524" cy="251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sharpdirect.pl/wp-content/uploads/2014/03/pytajn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54" y="449607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0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sz="quarter" idx="13"/>
          </p:nvPr>
        </p:nvSpPr>
        <p:spPr>
          <a:xfrm>
            <a:off x="900113" y="692175"/>
            <a:ext cx="7632700" cy="554513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800" b="1" dirty="0"/>
              <a:t>Wynalazek Max </a:t>
            </a:r>
            <a:r>
              <a:rPr lang="pl-PL" sz="2800" b="1" dirty="0" err="1"/>
              <a:t>Factora</a:t>
            </a:r>
            <a:r>
              <a:rPr lang="pl-PL" sz="2800" b="1" dirty="0"/>
              <a:t>,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zwany </a:t>
            </a:r>
            <a:r>
              <a:rPr lang="pl-PL" sz="2800" b="1" dirty="0"/>
              <a:t>"</a:t>
            </a:r>
            <a:r>
              <a:rPr lang="pl-PL" sz="2800" b="1" dirty="0">
                <a:solidFill>
                  <a:srgbClr val="FF0000"/>
                </a:solidFill>
              </a:rPr>
              <a:t>Kalibratorem Urody</a:t>
            </a:r>
            <a:r>
              <a:rPr lang="pl-PL" sz="2800" b="1" dirty="0"/>
              <a:t>", służył mu do analizowania kształtów oraz </a:t>
            </a:r>
            <a:r>
              <a:rPr lang="pl-PL" sz="2800" b="1" dirty="0" smtClean="0"/>
              <a:t>indywidualnych </a:t>
            </a:r>
            <a:r>
              <a:rPr lang="pl-PL" sz="2800" b="1" dirty="0"/>
              <a:t>cech </a:t>
            </a:r>
            <a:r>
              <a:rPr lang="pl-PL" sz="2800" b="1" dirty="0" smtClean="0"/>
              <a:t>kobiecych </a:t>
            </a:r>
            <a:r>
              <a:rPr lang="pl-PL" sz="2800" b="1" dirty="0"/>
              <a:t>twarzy</a:t>
            </a:r>
            <a:r>
              <a:rPr lang="pl-PL" sz="2800" b="1" dirty="0" smtClean="0"/>
              <a:t>.</a:t>
            </a:r>
          </a:p>
          <a:p>
            <a:pPr marL="45720" indent="0" algn="ctr">
              <a:buNone/>
            </a:pPr>
            <a:endParaRPr lang="pl-P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4" y="3429000"/>
            <a:ext cx="3438525" cy="153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.imgur.com/pGul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5"/>
            <a:ext cx="302895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4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827088" y="476250"/>
            <a:ext cx="7777360" cy="624680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Artykuł w amerykańskiej prasie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5540"/>
            <a:ext cx="7704856" cy="5677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5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1115616" y="2708921"/>
            <a:ext cx="3240360" cy="576064"/>
          </a:xfrm>
        </p:spPr>
        <p:txBody>
          <a:bodyPr/>
          <a:lstStyle/>
          <a:p>
            <a:pPr marL="45720" indent="0">
              <a:buNone/>
            </a:pP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6500"/>
            <a:ext cx="648072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22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755651" y="4149079"/>
            <a:ext cx="2736229" cy="136815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6671"/>
            <a:ext cx="4400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0559"/>
            <a:ext cx="45148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3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467544" y="550293"/>
            <a:ext cx="8497441" cy="5831035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3200" b="1" u="sng" dirty="0">
                <a:solidFill>
                  <a:srgbClr val="FF0000"/>
                </a:solidFill>
              </a:rPr>
              <a:t>Stał się sławny, to właśnie on był twórcą angielskiego wyrazu make-up. </a:t>
            </a:r>
          </a:p>
          <a:p>
            <a:pPr marL="45720" indent="0" algn="ctr">
              <a:buNone/>
            </a:pPr>
            <a:r>
              <a:rPr lang="pl-PL" sz="3200" dirty="0"/>
              <a:t>Za namową syna </a:t>
            </a:r>
            <a:r>
              <a:rPr lang="pl-PL" sz="3200" dirty="0" err="1"/>
              <a:t>Fransisa</a:t>
            </a:r>
            <a:r>
              <a:rPr lang="pl-PL" sz="3200" dirty="0"/>
              <a:t> w 1920 r. Max </a:t>
            </a:r>
            <a:r>
              <a:rPr lang="pl-PL" sz="3200" dirty="0" err="1"/>
              <a:t>Factor</a:t>
            </a:r>
            <a:r>
              <a:rPr lang="pl-PL" sz="3200" dirty="0"/>
              <a:t> nazwał swoje wyroby „</a:t>
            </a:r>
            <a:r>
              <a:rPr lang="pl-PL" sz="3200" dirty="0" err="1">
                <a:hlinkClick r:id="rId2" tooltip="Make up (strona nie istnieje)"/>
              </a:rPr>
              <a:t>make</a:t>
            </a:r>
            <a:r>
              <a:rPr lang="pl-PL" sz="3200" dirty="0">
                <a:hlinkClick r:id="rId2" tooltip="Make up (strona nie istnieje)"/>
              </a:rPr>
              <a:t> </a:t>
            </a:r>
            <a:r>
              <a:rPr lang="pl-PL" sz="3200" dirty="0" err="1">
                <a:hlinkClick r:id="rId2" tooltip="Make up (strona nie istnieje)"/>
              </a:rPr>
              <a:t>up</a:t>
            </a:r>
            <a:r>
              <a:rPr lang="pl-PL" sz="3200" dirty="0"/>
              <a:t>”, która to nazwa szybko stała się powszechnym synonimem kosmetyków.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4499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53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468313" y="476250"/>
            <a:ext cx="8280400" cy="583247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b="1" dirty="0"/>
              <a:t>Zalotka to również jego kolejne, genialne dzieło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127635" cy="406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67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992888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6600" i="1" dirty="0" err="1">
                <a:solidFill>
                  <a:srgbClr val="FF0000"/>
                </a:solidFill>
              </a:rPr>
              <a:t>Maks</a:t>
            </a:r>
            <a:r>
              <a:rPr lang="en-US" sz="6600" i="1" dirty="0">
                <a:solidFill>
                  <a:srgbClr val="FF0000"/>
                </a:solidFill>
              </a:rPr>
              <a:t> </a:t>
            </a:r>
            <a:r>
              <a:rPr lang="en-US" sz="6600" i="1" dirty="0" err="1">
                <a:solidFill>
                  <a:srgbClr val="FF0000"/>
                </a:solidFill>
              </a:rPr>
              <a:t>Faktorowicz</a:t>
            </a:r>
            <a:endParaRPr lang="pl-PL" sz="6600" i="1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Polak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który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stworzy</a:t>
            </a:r>
            <a:r>
              <a:rPr lang="pl-PL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 kosmetyczne imperium</a:t>
            </a:r>
          </a:p>
          <a:p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415203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620688"/>
            <a:ext cx="7992888" cy="5832648"/>
          </a:xfrm>
        </p:spPr>
        <p:txBody>
          <a:bodyPr/>
          <a:lstStyle/>
          <a:p>
            <a:pPr marL="45720" indent="0">
              <a:buNone/>
            </a:pPr>
            <a:r>
              <a:rPr lang="pl-PL" dirty="0"/>
              <a:t>W 1909 Max </a:t>
            </a:r>
            <a:r>
              <a:rPr lang="pl-PL" dirty="0" err="1"/>
              <a:t>Factor</a:t>
            </a:r>
            <a:r>
              <a:rPr lang="pl-PL" dirty="0"/>
              <a:t> zaczął wytwarzać pierwszą serię własnych kosmetyków. 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Kolejnymi </a:t>
            </a:r>
            <a:r>
              <a:rPr lang="pl-PL" dirty="0"/>
              <a:t>seriami kosmetyków </a:t>
            </a:r>
            <a:r>
              <a:rPr lang="pl-PL" dirty="0" err="1"/>
              <a:t>Maxa</a:t>
            </a:r>
            <a:r>
              <a:rPr lang="pl-PL" dirty="0"/>
              <a:t> </a:t>
            </a:r>
            <a:r>
              <a:rPr lang="pl-PL" dirty="0" err="1"/>
              <a:t>Factora</a:t>
            </a:r>
            <a:r>
              <a:rPr lang="pl-PL" dirty="0"/>
              <a:t> były: </a:t>
            </a:r>
            <a:r>
              <a:rPr lang="pl-PL" dirty="0" err="1"/>
              <a:t>Society</a:t>
            </a:r>
            <a:r>
              <a:rPr lang="pl-PL" dirty="0"/>
              <a:t> Line (1916) i </a:t>
            </a:r>
            <a:r>
              <a:rPr lang="pl-PL" dirty="0" err="1"/>
              <a:t>Colour</a:t>
            </a:r>
            <a:r>
              <a:rPr lang="pl-PL" dirty="0"/>
              <a:t> </a:t>
            </a:r>
            <a:r>
              <a:rPr lang="pl-PL" dirty="0" err="1"/>
              <a:t>Harmony</a:t>
            </a:r>
            <a:r>
              <a:rPr lang="pl-PL" dirty="0"/>
              <a:t> Line (1918). </a:t>
            </a:r>
            <a:endParaRPr lang="pl-PL" dirty="0" smtClean="0"/>
          </a:p>
          <a:p>
            <a:pPr marL="45720" indent="0">
              <a:buNone/>
            </a:pPr>
            <a:r>
              <a:rPr lang="pl-PL" dirty="0" smtClean="0"/>
              <a:t>W </a:t>
            </a:r>
            <a:r>
              <a:rPr lang="pl-PL" dirty="0"/>
              <a:t>ich skład wchodziły puder, róż, cienie do powiek i szminka. Innowacyjność tych kosmetyków polegała na tym, że były one dobrane do koloru oczu i włosów, a całość makijażu była stonowana kolorystycznie w zależności od naturalnych właściwości twarzy klientki. </a:t>
            </a:r>
            <a:endParaRPr lang="pl-PL" dirty="0" smtClean="0"/>
          </a:p>
          <a:p>
            <a:r>
              <a:rPr lang="pl-PL" b="1" dirty="0" smtClean="0"/>
              <a:t>Jego </a:t>
            </a:r>
            <a:r>
              <a:rPr lang="pl-PL" b="1" dirty="0"/>
              <a:t>wynalazkiem było m.in. pakowanie kosmetyków do </a:t>
            </a:r>
            <a:r>
              <a:rPr lang="pl-PL" b="1" dirty="0" smtClean="0"/>
              <a:t>tubek.</a:t>
            </a:r>
            <a:r>
              <a:rPr lang="pl-PL" b="1" dirty="0"/>
              <a:t> FLEXIBLE </a:t>
            </a:r>
            <a:r>
              <a:rPr lang="pl-PL" b="1" dirty="0" smtClean="0"/>
              <a:t>GREASEPAINT</a:t>
            </a:r>
          </a:p>
          <a:p>
            <a:pPr marL="45720" indent="0">
              <a:buNone/>
            </a:pPr>
            <a:endParaRPr lang="pl-PL" dirty="0"/>
          </a:p>
          <a:p>
            <a:pPr marL="45720" indent="0">
              <a:buNone/>
            </a:pPr>
            <a:r>
              <a:rPr lang="pl-PL" b="1" dirty="0"/>
              <a:t>Pierwszy podkład, który </a:t>
            </a:r>
            <a:r>
              <a:rPr lang="pl-PL" b="1" dirty="0" smtClean="0"/>
              <a:t>pojawił </a:t>
            </a:r>
            <a:r>
              <a:rPr lang="pl-PL" b="1" dirty="0"/>
              <a:t>się na ekranie</a:t>
            </a:r>
            <a:endParaRPr lang="pl-PL" dirty="0"/>
          </a:p>
          <a:p>
            <a:pPr marL="45720" indent="0">
              <a:buNone/>
            </a:pPr>
            <a:endParaRPr lang="pl-PL" b="1" dirty="0" smtClean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r="15180"/>
          <a:stretch/>
        </p:blipFill>
        <p:spPr bwMode="auto">
          <a:xfrm>
            <a:off x="7092280" y="4293096"/>
            <a:ext cx="1656184" cy="239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69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08912" cy="5976664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</a:rPr>
              <a:t>W 1916 r. rozpoczął sprzedaż cieni do oczu </a:t>
            </a:r>
            <a:r>
              <a:rPr lang="pl-PL" sz="28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i="1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pl-PL" sz="2800" i="1" dirty="0">
                <a:solidFill>
                  <a:schemeClr val="accent1">
                    <a:lumMod val="75000"/>
                  </a:schemeClr>
                </a:solidFill>
              </a:rPr>
              <a:t>kredek do brwi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pl-PL" dirty="0" smtClean="0"/>
          </a:p>
          <a:p>
            <a:pPr marL="45720" indent="0" algn="just">
              <a:buNone/>
            </a:pPr>
            <a:r>
              <a:rPr lang="pl-PL" dirty="0" smtClean="0"/>
              <a:t>Po </a:t>
            </a:r>
            <a:r>
              <a:rPr lang="pl-PL" dirty="0"/>
              <a:t>raz pierwszy tego rodzaju kosmetyki były dostępne poza przemysłem filmowym. Cztery lata później wprowadził pełną gamę kosmetyków. </a:t>
            </a:r>
            <a:endParaRPr lang="pl-PL" dirty="0" smtClean="0"/>
          </a:p>
          <a:p>
            <a:pPr marL="45720" indent="0" algn="just">
              <a:buNone/>
            </a:pP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Kosmetyki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do makijażu i techniki, które Maksymilian </a:t>
            </a:r>
            <a:r>
              <a:rPr lang="pl-PL" dirty="0" err="1">
                <a:solidFill>
                  <a:schemeClr val="accent6">
                    <a:lumMod val="75000"/>
                  </a:schemeClr>
                </a:solidFill>
              </a:rPr>
              <a:t>Faktorowicz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stworzył na potrzeby przemysłu filmowego oraz klientów z Hollywood, przyniosły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mu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statuetkę Oskara za 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charakteryzację filmową 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do filmu  „Frankenstein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7200"/>
            <a:ext cx="1800200" cy="2267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7200"/>
            <a:ext cx="2664296" cy="216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7210"/>
            <a:ext cx="2557938" cy="205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342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848872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000" dirty="0">
                <a:solidFill>
                  <a:srgbClr val="FF0000"/>
                </a:solidFill>
              </a:rPr>
              <a:t>W 1929 otrzymał Oscara Amerykańskiej Akademii Filmowej za </a:t>
            </a:r>
            <a:r>
              <a:rPr lang="pl-PL" sz="4000" dirty="0" smtClean="0">
                <a:solidFill>
                  <a:srgbClr val="FF0000"/>
                </a:solidFill>
              </a:rPr>
              <a:t>charakteryzację.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1266" name="Picture 2" descr="https://d-pt.ppstatic.pl/k/r/1/50/6d/54e6eadae8851_o.jpg?1432170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75" y="2458839"/>
            <a:ext cx="3619487" cy="247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55576" y="5013176"/>
            <a:ext cx="7630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Jego największym sukcesem w zakresie charakteryzacji było przygotowanie w 1931 aktora 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  <a:hlinkClick r:id="rId3" tooltip="Boris Karloff"/>
              </a:rPr>
              <a:t>Borisa </a:t>
            </a:r>
            <a:r>
              <a:rPr lang="pl-PL" dirty="0" err="1" smtClean="0">
                <a:solidFill>
                  <a:schemeClr val="bg2">
                    <a:lumMod val="50000"/>
                  </a:schemeClr>
                </a:solidFill>
                <a:hlinkClick r:id="rId3" tooltip="Boris Karloff"/>
              </a:rPr>
              <a:t>Karloffa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l-PL" dirty="0" smtClean="0"/>
              <a:t>grającego rolę potwora stworzonego przez doktora </a:t>
            </a:r>
            <a:r>
              <a:rPr lang="pl-PL" dirty="0" smtClean="0">
                <a:hlinkClick r:id="rId4" tooltip="Frankenstein"/>
              </a:rPr>
              <a:t>Frankensteina</a:t>
            </a:r>
            <a:r>
              <a:rPr lang="pl-PL" dirty="0" smtClean="0"/>
              <a:t> w filmie </a:t>
            </a:r>
            <a:r>
              <a:rPr lang="pl-PL" dirty="0" smtClean="0">
                <a:hlinkClick r:id="rId5" tooltip="James Whale (strona nie istnieje)"/>
              </a:rPr>
              <a:t>Jamesa </a:t>
            </a:r>
            <a:r>
              <a:rPr lang="pl-PL" dirty="0" err="1" smtClean="0">
                <a:hlinkClick r:id="rId5" tooltip="James Whale (strona nie istnieje)"/>
              </a:rPr>
              <a:t>Whale’a</a:t>
            </a:r>
            <a:r>
              <a:rPr lang="pl-PL" dirty="0" smtClean="0"/>
              <a:t> pod tym samym tytułem.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723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755650" y="693316"/>
            <a:ext cx="7704138" cy="5688012"/>
          </a:xfrm>
        </p:spPr>
        <p:txBody>
          <a:bodyPr/>
          <a:lstStyle/>
          <a:p>
            <a:pPr marL="45720" indent="0" algn="just">
              <a:buNone/>
            </a:pPr>
            <a:r>
              <a:rPr lang="pl-PL" dirty="0"/>
              <a:t>Uważał jednak, że wszystkie kobiety powinny mieć możliwość podkreślenia tego, co w nich najpiękniejsze</a:t>
            </a:r>
            <a:r>
              <a:rPr lang="pl-PL" dirty="0" smtClean="0"/>
              <a:t>.</a:t>
            </a:r>
          </a:p>
          <a:p>
            <a:pPr marL="45720" indent="0" algn="just">
              <a:buNone/>
            </a:pPr>
            <a:r>
              <a:rPr lang="pl-PL" dirty="0" smtClean="0"/>
              <a:t> </a:t>
            </a:r>
            <a:r>
              <a:rPr lang="pl-PL" dirty="0"/>
              <a:t>Od tuszu do rzęs przez podkład, cienie do powiek, aż po błyszczyk – Maksymilian </a:t>
            </a:r>
            <a:r>
              <a:rPr lang="pl-PL" dirty="0" err="1"/>
              <a:t>Faktorowicz</a:t>
            </a:r>
            <a:r>
              <a:rPr lang="pl-PL" dirty="0"/>
              <a:t> zapewniał wszystkim kobietom profesjonalne kosmetyki do makijażu, umożliwiając im kreowanie własnej definicji piękna, na co dzień. </a:t>
            </a: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736304" cy="3479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6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692696"/>
            <a:ext cx="7632848" cy="5688632"/>
          </a:xfrm>
        </p:spPr>
        <p:txBody>
          <a:bodyPr/>
          <a:lstStyle/>
          <a:p>
            <a:pPr marL="45720" indent="0">
              <a:buNone/>
            </a:pPr>
            <a:r>
              <a:rPr lang="pl-PL" sz="2400" b="1" u="sng" dirty="0"/>
              <a:t>Rozsławił modę na:</a:t>
            </a:r>
            <a:endParaRPr lang="pl-PL" sz="2400" u="sng" dirty="0"/>
          </a:p>
          <a:p>
            <a:r>
              <a:rPr lang="pl-PL" dirty="0"/>
              <a:t>-delikatnie zaróżowione, dziewczęce usta,</a:t>
            </a:r>
          </a:p>
          <a:p>
            <a:r>
              <a:rPr lang="pl-PL" dirty="0"/>
              <a:t>-charakterystyczne dla lat dwudziestych ściągnięte usta,</a:t>
            </a:r>
          </a:p>
          <a:p>
            <a:r>
              <a:rPr lang="pl-PL" dirty="0"/>
              <a:t>-platynowy kolor włosów,</a:t>
            </a:r>
          </a:p>
          <a:p>
            <a:r>
              <a:rPr lang="pl-PL" b="1" dirty="0"/>
              <a:t>-jako pierwszy na świecie stworzył sztuczne rzęsy, które tak </a:t>
            </a:r>
            <a:r>
              <a:rPr lang="pl-PL" b="1" dirty="0" smtClean="0"/>
              <a:t>uwielbiają kobiety,</a:t>
            </a:r>
            <a:endParaRPr lang="pl-PL" dirty="0"/>
          </a:p>
          <a:p>
            <a:r>
              <a:rPr lang="pl-PL" dirty="0"/>
              <a:t>-podkład w płynie,</a:t>
            </a:r>
          </a:p>
          <a:p>
            <a:r>
              <a:rPr lang="pl-PL" dirty="0"/>
              <a:t>-kosmetyki wodoodporne,</a:t>
            </a:r>
          </a:p>
          <a:p>
            <a:r>
              <a:rPr lang="pl-PL" dirty="0"/>
              <a:t>-błyszczyk do ust,</a:t>
            </a:r>
          </a:p>
          <a:p>
            <a:r>
              <a:rPr lang="pl-PL" dirty="0"/>
              <a:t>-lakier do paznokci,</a:t>
            </a:r>
          </a:p>
          <a:p>
            <a:r>
              <a:rPr lang="pl-PL" dirty="0"/>
              <a:t>-korektor.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286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755650" y="620713"/>
            <a:ext cx="7632700" cy="5688012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</a:p>
          <a:p>
            <a:pPr marL="45720" indent="0">
              <a:buNone/>
            </a:pPr>
            <a:endParaRPr lang="pl-PL" sz="2800" dirty="0"/>
          </a:p>
          <a:p>
            <a:pPr marL="45720" indent="0" algn="just">
              <a:buNone/>
            </a:pPr>
            <a:r>
              <a:rPr lang="pl-PL" sz="2800" dirty="0" smtClean="0"/>
              <a:t>W </a:t>
            </a:r>
            <a:r>
              <a:rPr lang="pl-PL" sz="2800" dirty="0"/>
              <a:t>1927 firma Max </a:t>
            </a:r>
            <a:r>
              <a:rPr lang="pl-PL" sz="2800" dirty="0" err="1"/>
              <a:t>Factor</a:t>
            </a:r>
            <a:r>
              <a:rPr lang="pl-PL" sz="2800" dirty="0"/>
              <a:t> rozpoczęła działalność marketingową na terenie całych Stanów Zjednoczonych, a już w 1930 eksportowała swoje produkty do 80 krajów. Obecnie marka MAX FACTOR jest obecna na całym świecie, powszechnie znana i ceniona nie tylko przez wizażystów</a:t>
            </a:r>
            <a:r>
              <a:rPr lang="pl-PL" dirty="0" smtClean="0"/>
              <a:t>.</a:t>
            </a:r>
          </a:p>
          <a:p>
            <a:pPr marL="45720" indent="0" algn="just">
              <a:buNone/>
            </a:pPr>
            <a:endParaRPr lang="pl-PL" dirty="0" smtClean="0"/>
          </a:p>
          <a:p>
            <a:pPr marL="45720" indent="0" algn="ctr">
              <a:buNone/>
            </a:pPr>
            <a:r>
              <a:rPr lang="pl-PL" sz="2400" b="1" u="sng" dirty="0" smtClean="0">
                <a:solidFill>
                  <a:srgbClr val="FF0000"/>
                </a:solidFill>
              </a:rPr>
              <a:t>TO POLSKI </a:t>
            </a:r>
            <a:r>
              <a:rPr lang="pl-PL" sz="2400" b="1" u="sng" dirty="0">
                <a:solidFill>
                  <a:srgbClr val="FF0000"/>
                </a:solidFill>
              </a:rPr>
              <a:t>WKŁAD </a:t>
            </a:r>
            <a:br>
              <a:rPr lang="pl-PL" sz="2400" b="1" u="sng" dirty="0">
                <a:solidFill>
                  <a:srgbClr val="FF0000"/>
                </a:solidFill>
              </a:rPr>
            </a:br>
            <a:r>
              <a:rPr lang="pl-PL" b="1" u="sng" dirty="0">
                <a:solidFill>
                  <a:srgbClr val="FF0000"/>
                </a:solidFill>
              </a:rPr>
              <a:t>W ROZWÓJ PRZEMYSŁU KOSMETYCZNEGO NA ŚWIECIE </a:t>
            </a:r>
          </a:p>
          <a:p>
            <a:pPr marL="45720" indent="0" algn="just">
              <a:buNone/>
            </a:pPr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542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8064896" cy="5976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200" b="1" u="sng" dirty="0" smtClean="0">
                <a:solidFill>
                  <a:srgbClr val="FF0000"/>
                </a:solidFill>
              </a:rPr>
              <a:t>PLAKATY REKLAMOWE Z TAMTYCH LAT</a:t>
            </a:r>
            <a:endParaRPr lang="pl-PL" sz="3200" b="1" u="sng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1" y="1089676"/>
            <a:ext cx="4047983" cy="53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juh8q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3"/>
            <a:ext cx="3989340" cy="522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12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136904" cy="590465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600" u="sng" dirty="0" smtClean="0">
                <a:solidFill>
                  <a:srgbClr val="FF0000"/>
                </a:solidFill>
              </a:rPr>
              <a:t>PLKATY REKLAMOWE Z TAMTYCH LAT</a:t>
            </a:r>
            <a:endParaRPr lang="pl-PL" sz="3600" u="sng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00400" cy="535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f9cef5800bb6e88bb2e1c5555d1a3b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9771"/>
            <a:ext cx="4079424" cy="53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406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424936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3600" b="1" u="sng" dirty="0" smtClean="0">
                <a:solidFill>
                  <a:srgbClr val="FF0000"/>
                </a:solidFill>
              </a:rPr>
              <a:t>PLAKATY REKLAMOWE Z TAMTYCH LAT</a:t>
            </a:r>
            <a:endParaRPr lang="pl-PL" sz="3600" b="1" u="sng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42062"/>
            <a:ext cx="3953834" cy="54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79" y="1168322"/>
            <a:ext cx="4230234" cy="54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047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pl-PL" sz="2800" b="1" u="sng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pl-PL" sz="2800" b="1" u="sng" dirty="0" smtClean="0">
                <a:solidFill>
                  <a:srgbClr val="FF0000"/>
                </a:solidFill>
              </a:rPr>
              <a:t>Max </a:t>
            </a:r>
            <a:r>
              <a:rPr lang="pl-PL" sz="2800" b="1" u="sng" dirty="0" err="1" smtClean="0">
                <a:solidFill>
                  <a:srgbClr val="FF0000"/>
                </a:solidFill>
              </a:rPr>
              <a:t>Factor</a:t>
            </a:r>
            <a:r>
              <a:rPr lang="pl-PL" sz="2800" b="1" u="sng" dirty="0" smtClean="0">
                <a:solidFill>
                  <a:srgbClr val="FF0000"/>
                </a:solidFill>
              </a:rPr>
              <a:t>  - marketingowy geniusz</a:t>
            </a:r>
          </a:p>
          <a:p>
            <a:pPr marL="45720" indent="0" algn="ctr"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5 marketingowych lekcji od Max </a:t>
            </a:r>
            <a:r>
              <a:rPr lang="pl-PL" sz="2800" dirty="0" err="1" smtClean="0">
                <a:solidFill>
                  <a:srgbClr val="FF0000"/>
                </a:solidFill>
              </a:rPr>
              <a:t>Factora</a:t>
            </a:r>
            <a:endParaRPr lang="pl-PL" sz="28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pl-PL" sz="2000" dirty="0">
              <a:solidFill>
                <a:srgbClr val="FF0000"/>
              </a:solidFill>
            </a:endParaRPr>
          </a:p>
          <a:p>
            <a:pPr algn="just"/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Lekcja 1 – zamieniaj zwykłych ludzi w olśniewające supergwiazdy </a:t>
            </a:r>
            <a:r>
              <a:rPr lang="pl-PL" sz="2400" dirty="0" smtClean="0">
                <a:solidFill>
                  <a:schemeClr val="tx1"/>
                </a:solidFill>
              </a:rPr>
              <a:t>(</a:t>
            </a:r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Max właśnie to robił</a:t>
            </a:r>
            <a:r>
              <a:rPr lang="pl-PL" sz="2400" dirty="0" smtClean="0">
                <a:solidFill>
                  <a:schemeClr val="tx1"/>
                </a:solidFill>
              </a:rPr>
              <a:t>! Niezależnie od tego czy to wiedział czy był to tylko przypadek, wykorzystywał jedną z najmocniejszych marketingowych broni – „ludzką chęć bycia sławnym i bogatym”. On nie sprzedawał makijażu, on sprzedawał możliwość bycia przez chwilę jak </a:t>
            </a:r>
            <a:r>
              <a:rPr lang="pl-PL" sz="2400" dirty="0" err="1" smtClean="0">
                <a:solidFill>
                  <a:schemeClr val="tx1"/>
                </a:solidFill>
              </a:rPr>
              <a:t>Bette</a:t>
            </a:r>
            <a:r>
              <a:rPr lang="pl-PL" sz="2400" dirty="0" smtClean="0">
                <a:solidFill>
                  <a:schemeClr val="tx1"/>
                </a:solidFill>
              </a:rPr>
              <a:t> Davis, Marlene Dietrich, Judy Garland i inne sławne gwiazdy filmowe swoich czasów.)</a:t>
            </a:r>
          </a:p>
          <a:p>
            <a:pPr algn="just"/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Lekcja 2 – pomóż 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dirty="0" smtClean="0">
                <a:solidFill>
                  <a:schemeClr val="bg2">
                    <a:lumMod val="50000"/>
                  </a:schemeClr>
                </a:solidFill>
              </a:rPr>
              <a:t>lientom zobaczyć „potrzebę” korzystania z twoich usług lub produktu.</a:t>
            </a:r>
          </a:p>
          <a:p>
            <a:pPr marL="45720" indent="0" algn="just">
              <a:buNone/>
            </a:pPr>
            <a:endParaRPr lang="pl-P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6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107504" y="620688"/>
            <a:ext cx="8928992" cy="5544616"/>
          </a:xfrm>
        </p:spPr>
        <p:txBody>
          <a:bodyPr/>
          <a:lstStyle/>
          <a:p>
            <a:pPr marL="45720" indent="0" algn="ctr">
              <a:buNone/>
            </a:pPr>
            <a:endParaRPr lang="pl-PL" sz="3200" dirty="0" smtClean="0"/>
          </a:p>
          <a:p>
            <a:pPr marL="45720" indent="0" algn="ctr">
              <a:buNone/>
            </a:pP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Magia 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kosmetyków, będących źródłem atrakcyjności i pewności siebie, która narodziła się już w starożytności,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uosabiana 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przez piękną Kleopatrę,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trwa 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do dziś, nabierając w dzisiejszych czasach olbrzymiego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znaczenia…,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accent3">
                    <a:lumMod val="75000"/>
                  </a:schemeClr>
                </a:solidFill>
              </a:rPr>
              <a:t>mimo głębi i mądrości słów Małego Księcia, że </a:t>
            </a:r>
            <a:r>
              <a:rPr lang="pl-PL" sz="3200" dirty="0">
                <a:solidFill>
                  <a:schemeClr val="accent3">
                    <a:lumMod val="75000"/>
                  </a:schemeClr>
                </a:solidFill>
              </a:rPr>
              <a:t>„najważniejsze jest niewidoczne dla oczu”.</a:t>
            </a:r>
          </a:p>
          <a:p>
            <a:pPr marL="45720" indent="0">
              <a:buNone/>
            </a:pP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81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20" cy="612068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sz="2800" b="1" u="sng" dirty="0">
                <a:solidFill>
                  <a:srgbClr val="FF0000"/>
                </a:solidFill>
              </a:rPr>
              <a:t>Max </a:t>
            </a:r>
            <a:r>
              <a:rPr lang="pl-PL" sz="2800" b="1" u="sng" dirty="0" err="1">
                <a:solidFill>
                  <a:srgbClr val="FF0000"/>
                </a:solidFill>
              </a:rPr>
              <a:t>Factor</a:t>
            </a:r>
            <a:r>
              <a:rPr lang="pl-PL" sz="2800" b="1" u="sng" dirty="0">
                <a:solidFill>
                  <a:srgbClr val="FF0000"/>
                </a:solidFill>
              </a:rPr>
              <a:t>  - marketingowy geniusz</a:t>
            </a:r>
          </a:p>
          <a:p>
            <a:pPr marL="45720" indent="0" algn="ctr">
              <a:buNone/>
            </a:pPr>
            <a:r>
              <a:rPr lang="pl-PL" sz="2800" dirty="0">
                <a:solidFill>
                  <a:srgbClr val="FF0000"/>
                </a:solidFill>
              </a:rPr>
              <a:t>5 marketingowych lekcji od Max </a:t>
            </a:r>
            <a:r>
              <a:rPr lang="pl-PL" sz="2800" dirty="0" err="1">
                <a:solidFill>
                  <a:srgbClr val="FF0000"/>
                </a:solidFill>
              </a:rPr>
              <a:t>Factora</a:t>
            </a:r>
            <a:endParaRPr lang="pl-PL" sz="2800" dirty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pl-PL" dirty="0">
              <a:solidFill>
                <a:srgbClr val="FF0000"/>
              </a:solidFill>
            </a:endParaRPr>
          </a:p>
          <a:p>
            <a:pPr algn="just"/>
            <a:r>
              <a:rPr lang="pl-PL" sz="2600" dirty="0" smtClean="0">
                <a:solidFill>
                  <a:schemeClr val="bg2">
                    <a:lumMod val="50000"/>
                  </a:schemeClr>
                </a:solidFill>
              </a:rPr>
              <a:t>Lekcja 3- spraw aby każdy czuł się dobrze </a:t>
            </a:r>
          </a:p>
          <a:p>
            <a:pPr marL="45720" indent="0" algn="just">
              <a:buNone/>
            </a:pPr>
            <a:r>
              <a:rPr lang="pl-PL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2600" dirty="0" smtClean="0">
                <a:solidFill>
                  <a:schemeClr val="bg2">
                    <a:lumMod val="50000"/>
                  </a:schemeClr>
                </a:solidFill>
              </a:rPr>
              <a:t>               (wyjątkowo i szczególnie).</a:t>
            </a:r>
          </a:p>
          <a:p>
            <a:pPr marL="45720" indent="0" algn="just">
              <a:buNone/>
            </a:pPr>
            <a:r>
              <a:rPr lang="pl-PL" sz="2300" i="1" dirty="0" smtClean="0">
                <a:solidFill>
                  <a:srgbClr val="00B050"/>
                </a:solidFill>
              </a:rPr>
              <a:t>W </a:t>
            </a:r>
            <a:r>
              <a:rPr lang="pl-PL" sz="2300" i="1" dirty="0">
                <a:solidFill>
                  <a:srgbClr val="00B050"/>
                </a:solidFill>
              </a:rPr>
              <a:t>swoim sławnym Studio Max </a:t>
            </a:r>
            <a:r>
              <a:rPr lang="pl-PL" sz="2300" i="1" dirty="0" err="1">
                <a:solidFill>
                  <a:srgbClr val="00B050"/>
                </a:solidFill>
              </a:rPr>
              <a:t>Factor</a:t>
            </a:r>
            <a:r>
              <a:rPr lang="pl-PL" sz="2300" i="1" dirty="0">
                <a:solidFill>
                  <a:srgbClr val="00B050"/>
                </a:solidFill>
              </a:rPr>
              <a:t> wybudował 4 specjalne „pokoje do malowania gwiazd”, które były związane z kolorem włosów kobiet: </a:t>
            </a:r>
            <a:r>
              <a:rPr lang="pl-PL" sz="2300" dirty="0">
                <a:solidFill>
                  <a:schemeClr val="tx1"/>
                </a:solidFill>
              </a:rPr>
              <a:t>„Tylko Dla Blondynek” – udekorowany błyszczącymi odcieniami </a:t>
            </a:r>
            <a:r>
              <a:rPr lang="pl-PL" sz="2300" dirty="0" smtClean="0">
                <a:solidFill>
                  <a:schemeClr val="tx1"/>
                </a:solidFill>
              </a:rPr>
              <a:t>błękitu, </a:t>
            </a:r>
            <a:r>
              <a:rPr lang="pl-PL" sz="2300" dirty="0">
                <a:solidFill>
                  <a:schemeClr val="tx1"/>
                </a:solidFill>
              </a:rPr>
              <a:t>„Dla </a:t>
            </a:r>
            <a:r>
              <a:rPr lang="pl-PL" sz="2300" dirty="0" smtClean="0">
                <a:solidFill>
                  <a:schemeClr val="tx1"/>
                </a:solidFill>
              </a:rPr>
              <a:t>Rudowłosych”- </a:t>
            </a:r>
            <a:r>
              <a:rPr lang="pl-PL" sz="2300" dirty="0">
                <a:solidFill>
                  <a:schemeClr val="tx1"/>
                </a:solidFill>
              </a:rPr>
              <a:t>zrobiony </a:t>
            </a:r>
            <a:r>
              <a:rPr lang="pl-PL" sz="2300" dirty="0" smtClean="0">
                <a:solidFill>
                  <a:schemeClr val="tx1"/>
                </a:solidFill>
              </a:rPr>
              <a:t>w </a:t>
            </a:r>
            <a:r>
              <a:rPr lang="pl-PL" sz="2300" dirty="0">
                <a:solidFill>
                  <a:schemeClr val="tx1"/>
                </a:solidFill>
              </a:rPr>
              <a:t>kolorze miętowej zieleni, „Dla Brunetek” – przydymiony róż, „Dla Szatynek” – w kolorze bladej </a:t>
            </a:r>
            <a:r>
              <a:rPr lang="pl-PL" sz="2300" smtClean="0">
                <a:solidFill>
                  <a:schemeClr val="tx1"/>
                </a:solidFill>
              </a:rPr>
              <a:t>brzoskwini.</a:t>
            </a:r>
          </a:p>
          <a:p>
            <a:pPr marL="45720" indent="0" algn="just">
              <a:buNone/>
            </a:pPr>
            <a:r>
              <a:rPr lang="pl-PL" sz="2300" smtClean="0">
                <a:solidFill>
                  <a:schemeClr val="tx1"/>
                </a:solidFill>
              </a:rPr>
              <a:t> </a:t>
            </a:r>
            <a:r>
              <a:rPr lang="pl-PL" sz="2300" dirty="0">
                <a:solidFill>
                  <a:schemeClr val="tx1"/>
                </a:solidFill>
              </a:rPr>
              <a:t>Wszystkie zaprojektowane tak, aby czuć się w nich DOBRZE!</a:t>
            </a:r>
          </a:p>
          <a:p>
            <a:pPr marL="45720" indent="0" algn="just">
              <a:buNone/>
            </a:pPr>
            <a:r>
              <a:rPr lang="pl-PL" sz="2300" i="1" dirty="0" smtClean="0">
                <a:solidFill>
                  <a:srgbClr val="00B050"/>
                </a:solidFill>
              </a:rPr>
              <a:t>Inne wskazówki </a:t>
            </a:r>
            <a:r>
              <a:rPr lang="pl-PL" sz="2300" dirty="0" smtClean="0">
                <a:solidFill>
                  <a:schemeClr val="tx1"/>
                </a:solidFill>
              </a:rPr>
              <a:t>- pisz odręczne wiadomości i kartki </a:t>
            </a:r>
            <a:br>
              <a:rPr lang="pl-PL" sz="2300" dirty="0" smtClean="0">
                <a:solidFill>
                  <a:schemeClr val="tx1"/>
                </a:solidFill>
              </a:rPr>
            </a:br>
            <a:r>
              <a:rPr lang="pl-PL" sz="2300" dirty="0" smtClean="0">
                <a:solidFill>
                  <a:schemeClr val="tx1"/>
                </a:solidFill>
              </a:rPr>
              <a:t>z pozdrowieniami, rozsyłaj niewielkie upominki zaraz po tym jak klienci kupili twoje produkty, w każdej rozmowie z klientem stwarzaj możliwość rozmawiania o nim samym. Będzie myślał, że jesteś najlepszą osobą na świecie, która nadaje się do rozmowy. </a:t>
            </a:r>
          </a:p>
        </p:txBody>
      </p:sp>
    </p:spTree>
    <p:extLst>
      <p:ext uri="{BB962C8B-B14F-4D97-AF65-F5344CB8AC3E}">
        <p14:creationId xmlns:p14="http://schemas.microsoft.com/office/powerpoint/2010/main" val="2412866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2339753" y="4221088"/>
            <a:ext cx="1944215" cy="230353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92" y="287068"/>
            <a:ext cx="2862100" cy="364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85" y="257986"/>
            <a:ext cx="2866555" cy="3675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4300925" cy="2447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0508"/>
            <a:ext cx="3730991" cy="2483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47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8064896" cy="5976664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2800" b="1" u="sng" dirty="0">
                <a:solidFill>
                  <a:srgbClr val="FF0000"/>
                </a:solidFill>
              </a:rPr>
              <a:t>Max </a:t>
            </a:r>
            <a:r>
              <a:rPr lang="pl-PL" sz="2800" b="1" u="sng" dirty="0" err="1">
                <a:solidFill>
                  <a:srgbClr val="FF0000"/>
                </a:solidFill>
              </a:rPr>
              <a:t>Factor</a:t>
            </a:r>
            <a:r>
              <a:rPr lang="pl-PL" sz="2800" b="1" u="sng" dirty="0">
                <a:solidFill>
                  <a:srgbClr val="FF0000"/>
                </a:solidFill>
              </a:rPr>
              <a:t>  - marketingowy geniusz</a:t>
            </a:r>
          </a:p>
          <a:p>
            <a:pPr marL="45720" indent="0" algn="ctr">
              <a:buNone/>
            </a:pPr>
            <a:r>
              <a:rPr lang="pl-PL" sz="2800" dirty="0">
                <a:solidFill>
                  <a:srgbClr val="FF0000"/>
                </a:solidFill>
              </a:rPr>
              <a:t>5 marketingowych lekcji od Max </a:t>
            </a:r>
            <a:r>
              <a:rPr lang="pl-PL" sz="2800" dirty="0" err="1" smtClean="0">
                <a:solidFill>
                  <a:srgbClr val="FF0000"/>
                </a:solidFill>
              </a:rPr>
              <a:t>Factora</a:t>
            </a:r>
            <a:endParaRPr lang="pl-PL" sz="28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endParaRPr lang="pl-PL" sz="2800" dirty="0">
              <a:solidFill>
                <a:srgbClr val="FF0000"/>
              </a:solidFill>
            </a:endParaRPr>
          </a:p>
          <a:p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</a:rPr>
              <a:t>Lekcja 4 – pozwól swoim klientom być najbardziej efektywną marketingową bronią.</a:t>
            </a:r>
          </a:p>
          <a:p>
            <a:pPr marL="45720" indent="0" algn="just">
              <a:buNone/>
            </a:pPr>
            <a:r>
              <a:rPr lang="pl-PL" sz="2400" b="1" dirty="0" smtClean="0"/>
              <a:t>Wielu klientów </a:t>
            </a:r>
            <a:r>
              <a:rPr lang="pl-PL" sz="2400" b="1" dirty="0" err="1" smtClean="0"/>
              <a:t>Maxa</a:t>
            </a:r>
            <a:r>
              <a:rPr lang="pl-PL" sz="2400" b="1" dirty="0" smtClean="0"/>
              <a:t> pojawiło się w kampaniach reklamowych jego produktów. Oczywiście to nie muszą być sławne gwiazdy filmowe! Zmieniaj swoich stałych klientów w mini-gwiazdy umieszczając ich historie na stronach internetowych firmy lub innych marketingowych materiałach.</a:t>
            </a:r>
          </a:p>
          <a:p>
            <a:pPr marL="4572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663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611188" y="476250"/>
            <a:ext cx="8208962" cy="597693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pl-PL" sz="2600" b="1" u="sng" dirty="0">
                <a:solidFill>
                  <a:srgbClr val="FF0000"/>
                </a:solidFill>
              </a:rPr>
              <a:t>Max </a:t>
            </a:r>
            <a:r>
              <a:rPr lang="pl-PL" sz="2600" b="1" u="sng" dirty="0" err="1">
                <a:solidFill>
                  <a:srgbClr val="FF0000"/>
                </a:solidFill>
              </a:rPr>
              <a:t>Factor</a:t>
            </a:r>
            <a:r>
              <a:rPr lang="pl-PL" sz="2600" b="1" u="sng" dirty="0">
                <a:solidFill>
                  <a:srgbClr val="FF0000"/>
                </a:solidFill>
              </a:rPr>
              <a:t>  - marketingowy geniusz</a:t>
            </a:r>
          </a:p>
          <a:p>
            <a:pPr marL="45720" indent="0" algn="ctr">
              <a:buNone/>
            </a:pPr>
            <a:r>
              <a:rPr lang="pl-PL" sz="2600" dirty="0">
                <a:solidFill>
                  <a:srgbClr val="FF0000"/>
                </a:solidFill>
              </a:rPr>
              <a:t>5 marketingowych lekcji od Max </a:t>
            </a:r>
            <a:r>
              <a:rPr lang="pl-PL" sz="2600" dirty="0" err="1">
                <a:solidFill>
                  <a:srgbClr val="FF0000"/>
                </a:solidFill>
              </a:rPr>
              <a:t>Factora</a:t>
            </a:r>
            <a:endParaRPr lang="pl-PL" sz="2600" dirty="0">
              <a:solidFill>
                <a:srgbClr val="FF0000"/>
              </a:solidFill>
            </a:endParaRPr>
          </a:p>
          <a:p>
            <a:r>
              <a:rPr lang="pl-PL" sz="2600" b="1" dirty="0" smtClean="0">
                <a:solidFill>
                  <a:schemeClr val="bg2">
                    <a:lumMod val="50000"/>
                  </a:schemeClr>
                </a:solidFill>
              </a:rPr>
              <a:t>Lekcja 5 – Stwórz markę na lata.</a:t>
            </a:r>
          </a:p>
          <a:p>
            <a:pPr marL="45720" indent="0" algn="just">
              <a:buNone/>
            </a:pPr>
            <a:r>
              <a:rPr lang="pl-PL" sz="2600" b="1" dirty="0" smtClean="0"/>
              <a:t>Max </a:t>
            </a:r>
            <a:r>
              <a:rPr lang="pl-PL" sz="2600" b="1" dirty="0" err="1" smtClean="0"/>
              <a:t>Factor</a:t>
            </a:r>
            <a:r>
              <a:rPr lang="pl-PL" sz="2600" b="1" dirty="0" smtClean="0"/>
              <a:t> jest niezaprzeczalnie kojarzony z marką, nawet po dziesiątkach lat jest uważany za jednego </a:t>
            </a:r>
            <a:br>
              <a:rPr lang="pl-PL" sz="2600" b="1" dirty="0" smtClean="0"/>
            </a:br>
            <a:r>
              <a:rPr lang="pl-PL" sz="2600" b="1" dirty="0" smtClean="0"/>
              <a:t>z najmocniejszych liderów przemysłu kosmetycznego.</a:t>
            </a:r>
          </a:p>
          <a:p>
            <a:pPr marL="45720" indent="0" algn="just">
              <a:buNone/>
            </a:pPr>
            <a:r>
              <a:rPr lang="pl-PL" sz="2600" b="1" dirty="0" smtClean="0"/>
              <a:t>Firma wciąż używa jego zdjęcia na swoich głównych stronach internetowych i  jego historia jest przedstawiona w zakładce ”o nas”. Wszystko dlatego, iż Max </a:t>
            </a:r>
            <a:r>
              <a:rPr lang="pl-PL" sz="2600" b="1" dirty="0" err="1" smtClean="0"/>
              <a:t>Factor</a:t>
            </a:r>
            <a:r>
              <a:rPr lang="pl-PL" sz="2600" b="1" dirty="0" smtClean="0"/>
              <a:t> –twórca, był sam w sobie marką.</a:t>
            </a:r>
          </a:p>
          <a:p>
            <a:pPr marL="45720" indent="0" algn="just">
              <a:buNone/>
            </a:pPr>
            <a:r>
              <a:rPr lang="pl-PL" sz="2600" b="1" dirty="0" smtClean="0"/>
              <a:t>Wiele osób tworząc firmę zapomina o „OSOBOWOŚCI”.</a:t>
            </a:r>
          </a:p>
          <a:p>
            <a:pPr marL="45720" indent="0">
              <a:buNone/>
            </a:pPr>
            <a:endParaRPr lang="pl-PL" sz="2600" b="1" dirty="0"/>
          </a:p>
          <a:p>
            <a:pPr marL="45720" indent="0" algn="ctr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Here </a:t>
            </a:r>
            <a:r>
              <a:rPr lang="en-US" sz="2400" i="1" dirty="0">
                <a:solidFill>
                  <a:srgbClr val="00B050"/>
                </a:solidFill>
              </a:rPr>
              <a:t>is a </a:t>
            </a:r>
            <a:r>
              <a:rPr lang="pl-PL" sz="2400" i="1" dirty="0" err="1" smtClean="0">
                <a:solidFill>
                  <a:srgbClr val="00B050"/>
                </a:solidFill>
              </a:rPr>
              <a:t>tip</a:t>
            </a:r>
            <a:r>
              <a:rPr lang="en-US" sz="2400" i="1" dirty="0" smtClean="0">
                <a:solidFill>
                  <a:srgbClr val="00B050"/>
                </a:solidFill>
              </a:rPr>
              <a:t>– </a:t>
            </a:r>
            <a:r>
              <a:rPr lang="en-US" sz="2400" b="1" i="1" dirty="0">
                <a:solidFill>
                  <a:srgbClr val="00B050"/>
                </a:solidFill>
              </a:rPr>
              <a:t>we don’t do business with corporations – </a:t>
            </a:r>
            <a:r>
              <a:rPr lang="pl-PL" sz="2400" b="1" i="1" dirty="0" smtClean="0">
                <a:solidFill>
                  <a:srgbClr val="00B050"/>
                </a:solidFill>
              </a:rPr>
              <a:t/>
            </a:r>
            <a:br>
              <a:rPr lang="pl-PL" sz="2400" b="1" i="1" dirty="0" smtClean="0">
                <a:solidFill>
                  <a:srgbClr val="00B050"/>
                </a:solidFill>
              </a:rPr>
            </a:br>
            <a:r>
              <a:rPr lang="en-US" sz="2400" b="1" i="1" dirty="0" smtClean="0">
                <a:solidFill>
                  <a:srgbClr val="00B050"/>
                </a:solidFill>
              </a:rPr>
              <a:t>we </a:t>
            </a:r>
            <a:r>
              <a:rPr lang="en-US" sz="2400" b="1" i="1" dirty="0">
                <a:solidFill>
                  <a:srgbClr val="00B050"/>
                </a:solidFill>
              </a:rPr>
              <a:t>do business with other people!</a:t>
            </a:r>
            <a:r>
              <a:rPr lang="en-US" sz="2400" i="1" dirty="0">
                <a:solidFill>
                  <a:srgbClr val="00B050"/>
                </a:solidFill>
              </a:rPr>
              <a:t> </a:t>
            </a:r>
          </a:p>
          <a:p>
            <a:pPr marL="45720" indent="0" algn="ctr">
              <a:buNone/>
            </a:pPr>
            <a:endParaRPr lang="pl-PL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5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704856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3200" b="1" dirty="0" smtClean="0"/>
              <a:t>Produkty Max </a:t>
            </a:r>
            <a:r>
              <a:rPr lang="pl-PL" sz="3200" b="1" dirty="0" err="1" smtClean="0"/>
              <a:t>Factor</a:t>
            </a:r>
            <a:r>
              <a:rPr lang="pl-PL" sz="3200" b="1" dirty="0" smtClean="0"/>
              <a:t> obecnie</a:t>
            </a:r>
            <a:endParaRPr lang="pl-PL" sz="3200" b="1" dirty="0"/>
          </a:p>
          <a:p>
            <a:pPr marL="45720" indent="0" algn="ctr">
              <a:buNone/>
            </a:pPr>
            <a:endParaRPr lang="pl-PL" sz="3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87527" cy="303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7"/>
            <a:ext cx="4222544" cy="281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9158"/>
            <a:ext cx="3295677" cy="2469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ttp://bi.gazeta.pl/im/9d/43/11/z18100893Q,Nowy-podklad-Miracle-Match-od-Max-Fac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4382593"/>
            <a:ext cx="2376263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i-styl.pl/250-thickbox_default/max-factor-masterpiece-max-tusz-czarn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31563"/>
            <a:ext cx="2427293" cy="242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3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684213" y="549275"/>
            <a:ext cx="8064500" cy="6048077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dirty="0"/>
              <a:t>Ranking wiodących marek w rynku kosmetyków kolorowych, sprzedaż </a:t>
            </a:r>
            <a:r>
              <a:rPr lang="pl-PL" dirty="0" smtClean="0"/>
              <a:t>wartościowa (2010)</a:t>
            </a:r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marL="45720" indent="0" algn="ctr">
              <a:buNone/>
            </a:pPr>
            <a:r>
              <a:rPr lang="pl-PL" sz="1200" dirty="0" smtClean="0"/>
              <a:t>Źródło</a:t>
            </a:r>
            <a:r>
              <a:rPr lang="pl-PL" sz="1200" dirty="0"/>
              <a:t>: MEMRB, IRI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50" y="1484784"/>
            <a:ext cx="5976664" cy="437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03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992888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4800" b="1" dirty="0"/>
              <a:t>W roku 1991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markę </a:t>
            </a:r>
            <a:r>
              <a:rPr lang="pl-PL" sz="4800" b="1" dirty="0"/>
              <a:t>„Max </a:t>
            </a:r>
            <a:r>
              <a:rPr lang="pl-PL" sz="4800" b="1" dirty="0" err="1"/>
              <a:t>Factor</a:t>
            </a:r>
            <a:r>
              <a:rPr lang="pl-PL" sz="4800" b="1" dirty="0"/>
              <a:t>” </a:t>
            </a:r>
            <a:r>
              <a:rPr lang="pl-PL" sz="4800" b="1" dirty="0" smtClean="0"/>
              <a:t/>
            </a:r>
            <a:br>
              <a:rPr lang="pl-PL" sz="4800" b="1" dirty="0" smtClean="0"/>
            </a:br>
            <a:r>
              <a:rPr lang="pl-PL" sz="4800" b="1" dirty="0" smtClean="0"/>
              <a:t>kupił </a:t>
            </a:r>
            <a:r>
              <a:rPr lang="pl-PL" sz="4800" b="1" dirty="0"/>
              <a:t>amerykański koncern „Procter &amp; Gamble</a:t>
            </a:r>
            <a:r>
              <a:rPr lang="pl-PL" sz="4800" b="1" dirty="0" smtClean="0"/>
              <a:t>”</a:t>
            </a:r>
          </a:p>
          <a:p>
            <a:pPr marL="45720" indent="0" algn="just">
              <a:buNone/>
            </a:pPr>
            <a:endParaRPr lang="pl-PL" b="1" dirty="0" smtClean="0"/>
          </a:p>
          <a:p>
            <a:pPr marL="45720" indent="0" algn="just">
              <a:buNone/>
            </a:pPr>
            <a:r>
              <a:rPr lang="pl-PL" b="1" dirty="0" smtClean="0"/>
              <a:t>Procter </a:t>
            </a:r>
            <a:r>
              <a:rPr lang="pl-PL" b="1" dirty="0"/>
              <a:t>&amp; Gamble Company</a:t>
            </a:r>
            <a:r>
              <a:rPr lang="pl-PL" dirty="0"/>
              <a:t> (P&amp;G, </a:t>
            </a:r>
            <a:r>
              <a:rPr lang="pl-PL" dirty="0">
                <a:hlinkClick r:id="rId2" tooltip="New York Stock Exchange"/>
              </a:rPr>
              <a:t>NYSE</a:t>
            </a:r>
            <a:r>
              <a:rPr lang="pl-PL" dirty="0"/>
              <a:t>: </a:t>
            </a:r>
            <a:r>
              <a:rPr lang="pl-PL" dirty="0">
                <a:hlinkClick r:id="rId3"/>
              </a:rPr>
              <a:t>PG</a:t>
            </a:r>
            <a:r>
              <a:rPr lang="pl-PL" dirty="0"/>
              <a:t>) – globalna grupa kapitałowa mająca swoją siedzibę w </a:t>
            </a:r>
            <a:r>
              <a:rPr lang="pl-PL" dirty="0">
                <a:hlinkClick r:id="rId4" tooltip="Cincinnati"/>
              </a:rPr>
              <a:t>Cincinnati</a:t>
            </a:r>
            <a:r>
              <a:rPr lang="pl-PL" dirty="0"/>
              <a:t>, </a:t>
            </a:r>
            <a:r>
              <a:rPr lang="pl-PL" dirty="0">
                <a:hlinkClick r:id="rId5" tooltip="Ohio"/>
              </a:rPr>
              <a:t>Ohio</a:t>
            </a:r>
            <a:r>
              <a:rPr lang="pl-PL" dirty="0"/>
              <a:t>, </a:t>
            </a:r>
            <a:r>
              <a:rPr lang="pl-PL" dirty="0">
                <a:hlinkClick r:id="rId6" tooltip="Stany Zjednoczone"/>
              </a:rPr>
              <a:t>USA</a:t>
            </a:r>
            <a:r>
              <a:rPr lang="pl-PL" dirty="0"/>
              <a:t>. Wytwarza dobra konsumpcyjne, głównie </a:t>
            </a:r>
            <a:r>
              <a:rPr lang="pl-PL" dirty="0">
                <a:hlinkClick r:id="rId7" tooltip="Kosmetyki"/>
              </a:rPr>
              <a:t>kosmetyki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środki </a:t>
            </a:r>
            <a:r>
              <a:rPr lang="pl-PL" dirty="0">
                <a:hlinkClick r:id="rId8" tooltip="Higiena osobista"/>
              </a:rPr>
              <a:t>higieny osobistej</a:t>
            </a:r>
            <a:r>
              <a:rPr lang="pl-PL" dirty="0"/>
              <a:t>. </a:t>
            </a:r>
            <a:endParaRPr lang="pl-PL" dirty="0" smtClean="0"/>
          </a:p>
          <a:p>
            <a:pPr marL="45720" indent="0" algn="just">
              <a:buNone/>
            </a:pPr>
            <a:r>
              <a:rPr lang="pl-PL" dirty="0" smtClean="0"/>
              <a:t>Jest jednym </a:t>
            </a:r>
            <a:r>
              <a:rPr lang="pl-PL" dirty="0"/>
              <a:t>z największych </a:t>
            </a:r>
            <a:r>
              <a:rPr lang="pl-PL" dirty="0">
                <a:hlinkClick r:id="rId9" tooltip="Przedsiębiorstwo"/>
              </a:rPr>
              <a:t>przedsiębiorstw</a:t>
            </a:r>
            <a:r>
              <a:rPr lang="pl-PL" dirty="0"/>
              <a:t> </a:t>
            </a:r>
            <a:r>
              <a:rPr lang="pl-PL" dirty="0" smtClean="0"/>
              <a:t>świata.</a:t>
            </a:r>
          </a:p>
          <a:p>
            <a:pPr marL="45720" indent="0" algn="just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213619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920880" cy="5832648"/>
          </a:xfrm>
        </p:spPr>
        <p:txBody>
          <a:bodyPr/>
          <a:lstStyle/>
          <a:p>
            <a:pPr marL="45720" indent="0" algn="ctr">
              <a:buNone/>
            </a:pPr>
            <a:r>
              <a:rPr lang="pl-PL" b="1" dirty="0" smtClean="0"/>
              <a:t>CO MOŻNA ZOBACZYĆ W HOLLYWOOD</a:t>
            </a:r>
            <a:endParaRPr lang="pl-PL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23630"/>
            <a:ext cx="3384376" cy="2541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5" y="1205236"/>
            <a:ext cx="4125838" cy="2575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08" y="5374182"/>
            <a:ext cx="3096344" cy="1395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3.bp.blogspot.com/-jv4pJK9Z5r4/UO4CrBlVDHI/AAAAAAAARHE/0dWuxRjaSj4/s1600/Blondes+Only+++Kimberly+Truhler+++Loretta+Young+at+Hollywood+Muse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17" y="3564723"/>
            <a:ext cx="2590091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s-media-cache-ak0.pinimg.com/236x/c5/3f/3e/c53f3ee1d564a1bb24beeaeec45d606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5" y="3863100"/>
            <a:ext cx="2155409" cy="2867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4.bp.blogspot.com/-WL6WvhyP7GY/UQdcD9AnOqI/AAAAAAAABhc/YC6fgP2uSAs/s1600/20130108_1951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59" y="4215103"/>
            <a:ext cx="2569085" cy="1926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53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920880" cy="5832648"/>
          </a:xfrm>
        </p:spPr>
        <p:txBody>
          <a:bodyPr/>
          <a:lstStyle/>
          <a:p>
            <a:pPr marL="45720" indent="0" algn="ctr">
              <a:buNone/>
            </a:pPr>
            <a:r>
              <a:rPr lang="pl-PL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PUBLIKACJE KSIĄŻKOWE</a:t>
            </a:r>
          </a:p>
          <a:p>
            <a:pPr marL="45720" indent="0"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„Max </a:t>
            </a:r>
            <a:r>
              <a:rPr lang="pl-PL" b="1" dirty="0" err="1">
                <a:solidFill>
                  <a:srgbClr val="FF0000"/>
                </a:solidFill>
              </a:rPr>
              <a:t>Factor</a:t>
            </a:r>
            <a:r>
              <a:rPr lang="pl-PL" b="1" dirty="0">
                <a:solidFill>
                  <a:srgbClr val="FF0000"/>
                </a:solidFill>
              </a:rPr>
              <a:t>. Człowiek, </a:t>
            </a:r>
            <a:r>
              <a:rPr lang="pl-PL" b="1" dirty="0" smtClean="0">
                <a:solidFill>
                  <a:srgbClr val="FF0000"/>
                </a:solidFill>
              </a:rPr>
              <a:t>który </a:t>
            </a:r>
            <a:r>
              <a:rPr lang="pl-PL" b="1" dirty="0">
                <a:solidFill>
                  <a:srgbClr val="FF0000"/>
                </a:solidFill>
              </a:rPr>
              <a:t>dał kobiecie nową </a:t>
            </a:r>
            <a:r>
              <a:rPr lang="pl-PL" b="1" dirty="0" smtClean="0">
                <a:solidFill>
                  <a:srgbClr val="FF0000"/>
                </a:solidFill>
              </a:rPr>
              <a:t>twarz” </a:t>
            </a:r>
          </a:p>
          <a:p>
            <a:endParaRPr lang="pl-PL" b="1" dirty="0" smtClean="0"/>
          </a:p>
          <a:p>
            <a:r>
              <a:rPr lang="pl-PL" b="1" dirty="0" smtClean="0"/>
              <a:t>Tytuł</a:t>
            </a:r>
            <a:r>
              <a:rPr lang="pl-PL" b="1" dirty="0"/>
              <a:t>:</a:t>
            </a:r>
            <a:r>
              <a:rPr lang="pl-PL" dirty="0"/>
              <a:t> Max </a:t>
            </a:r>
            <a:r>
              <a:rPr lang="pl-PL" dirty="0" err="1"/>
              <a:t>Factor</a:t>
            </a:r>
            <a:r>
              <a:rPr lang="pl-PL" dirty="0"/>
              <a:t>. Człowiek, który dał kobiecie nową twarz</a:t>
            </a:r>
          </a:p>
          <a:p>
            <a:r>
              <a:rPr lang="en-US" b="1" dirty="0" err="1"/>
              <a:t>Tytuł</a:t>
            </a:r>
            <a:r>
              <a:rPr lang="en-US" b="1" dirty="0"/>
              <a:t> </a:t>
            </a:r>
            <a:r>
              <a:rPr lang="en-US" b="1" dirty="0" err="1"/>
              <a:t>oryginału</a:t>
            </a:r>
            <a:r>
              <a:rPr lang="en-US" b="1" dirty="0"/>
              <a:t>: </a:t>
            </a:r>
            <a:r>
              <a:rPr lang="en-US" dirty="0"/>
              <a:t>Max Factor: The Man Who Changed the Faces of the World </a:t>
            </a:r>
            <a:endParaRPr lang="pl-PL" dirty="0"/>
          </a:p>
          <a:p>
            <a:r>
              <a:rPr lang="pl-PL" b="1" dirty="0"/>
              <a:t>Autor:</a:t>
            </a:r>
            <a:r>
              <a:rPr lang="pl-PL" dirty="0"/>
              <a:t> Fred E. </a:t>
            </a:r>
            <a:r>
              <a:rPr lang="pl-PL" dirty="0" err="1"/>
              <a:t>Basten</a:t>
            </a:r>
            <a:r>
              <a:rPr lang="pl-PL" dirty="0"/>
              <a:t> </a:t>
            </a:r>
          </a:p>
          <a:p>
            <a:r>
              <a:rPr lang="pl-PL" b="1" dirty="0"/>
              <a:t>Wydawnictwo:</a:t>
            </a:r>
            <a:r>
              <a:rPr lang="pl-PL" dirty="0"/>
              <a:t> Znak</a:t>
            </a:r>
          </a:p>
          <a:p>
            <a:r>
              <a:rPr lang="pl-PL" b="1" dirty="0"/>
              <a:t>Data wydania: </a:t>
            </a:r>
            <a:r>
              <a:rPr lang="pl-PL" dirty="0"/>
              <a:t>marzec 2013</a:t>
            </a:r>
          </a:p>
          <a:p>
            <a:r>
              <a:rPr lang="pl-PL" b="1" dirty="0"/>
              <a:t>Liczba stron: </a:t>
            </a:r>
            <a:r>
              <a:rPr lang="pl-PL" dirty="0"/>
              <a:t>216</a:t>
            </a:r>
          </a:p>
          <a:p>
            <a:r>
              <a:rPr lang="pl-PL" b="1" dirty="0"/>
              <a:t>Tematyka: </a:t>
            </a:r>
            <a:r>
              <a:rPr lang="pl-PL" dirty="0"/>
              <a:t>Biografia, literatura faktu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9019"/>
            <a:ext cx="278645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101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21220133506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b="8502"/>
          <a:stretch/>
        </p:blipFill>
        <p:spPr bwMode="auto">
          <a:xfrm>
            <a:off x="1209454" y="116632"/>
            <a:ext cx="571592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4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8064896" cy="374441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Chyba każda kobieta zna markę Max </a:t>
            </a:r>
            <a:r>
              <a:rPr lang="pl-PL" sz="2800" dirty="0" err="1">
                <a:solidFill>
                  <a:schemeClr val="bg2">
                    <a:lumMod val="50000"/>
                  </a:schemeClr>
                </a:solidFill>
              </a:rPr>
              <a:t>Factor</a:t>
            </a:r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pl-PL" sz="2800" dirty="0" smtClean="0"/>
              <a:t>Jednak </a:t>
            </a:r>
            <a:r>
              <a:rPr lang="pl-PL" sz="2800" dirty="0"/>
              <a:t>mało kto wie, że jej twórcą był urodzony w Zduńskiej Woli Maksymilian </a:t>
            </a:r>
            <a:r>
              <a:rPr lang="pl-PL" sz="2800" dirty="0" err="1"/>
              <a:t>Faktorowicz</a:t>
            </a:r>
            <a:r>
              <a:rPr lang="pl-PL" sz="2800" dirty="0"/>
              <a:t>, człowiek, który zmieniał oblicze największych gwiazd. </a:t>
            </a:r>
            <a:endParaRPr lang="pl-PL" sz="2800" dirty="0" smtClean="0"/>
          </a:p>
          <a:p>
            <a:pPr marL="45720" indent="0" algn="just">
              <a:buNone/>
            </a:pPr>
            <a:endParaRPr lang="pl-P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85" y="2780928"/>
            <a:ext cx="3938808" cy="1956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axfactor-Lashes-1024x5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4" y="4005064"/>
            <a:ext cx="4062541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857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90872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i="1" dirty="0"/>
              <a:t>Max </a:t>
            </a:r>
            <a:r>
              <a:rPr lang="pl-PL" sz="3200" i="1" dirty="0" err="1"/>
              <a:t>Factor</a:t>
            </a:r>
            <a:r>
              <a:rPr lang="pl-PL" sz="3200" i="1" dirty="0"/>
              <a:t> - </a:t>
            </a:r>
            <a:r>
              <a:rPr lang="pl-PL" sz="3200" i="1" dirty="0" smtClean="0"/>
              <a:t>biznesmen</a:t>
            </a:r>
            <a:r>
              <a:rPr lang="pl-PL" sz="3200" i="1" dirty="0"/>
              <a:t>, wynalazca, </a:t>
            </a:r>
            <a:r>
              <a:rPr lang="pl-PL" sz="3200" i="1" dirty="0" smtClean="0"/>
              <a:t>wizażysta, iluzjonista</a:t>
            </a:r>
            <a:r>
              <a:rPr lang="pl-PL" sz="3200" i="1" dirty="0"/>
              <a:t>. </a:t>
            </a:r>
            <a:endParaRPr lang="pl-PL" sz="3200" i="1" dirty="0" smtClean="0"/>
          </a:p>
          <a:p>
            <a:pPr algn="just"/>
            <a:endParaRPr lang="pl-PL" sz="3200" i="1" dirty="0"/>
          </a:p>
          <a:p>
            <a:pPr algn="just"/>
            <a:r>
              <a:rPr lang="pl-PL" sz="3200" i="1" dirty="0" smtClean="0"/>
              <a:t>Męski </a:t>
            </a:r>
            <a:r>
              <a:rPr lang="pl-PL" sz="3200" i="1" dirty="0"/>
              <a:t>pierwiastek w świecie kobiecego piękna. Mistrz kamuflażu. Człowiek, który już jako mały chłopiec postanowił, że będzie upiększać świat. Artysta. </a:t>
            </a:r>
          </a:p>
        </p:txBody>
      </p:sp>
    </p:spTree>
    <p:extLst>
      <p:ext uri="{BB962C8B-B14F-4D97-AF65-F5344CB8AC3E}">
        <p14:creationId xmlns:p14="http://schemas.microsoft.com/office/powerpoint/2010/main" val="3938806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edia.maxfactor.pl/public/images/heritage_htli_max_factor_tim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31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sz="quarter" idx="13"/>
          </p:nvPr>
        </p:nvSpPr>
        <p:spPr>
          <a:xfrm>
            <a:off x="539750" y="476250"/>
            <a:ext cx="8208963" cy="5905500"/>
          </a:xfrm>
        </p:spPr>
        <p:txBody>
          <a:bodyPr/>
          <a:lstStyle/>
          <a:p>
            <a:r>
              <a:rPr lang="pl-PL" dirty="0"/>
              <a:t>Bibliografia:</a:t>
            </a:r>
          </a:p>
          <a:p>
            <a:r>
              <a:rPr lang="pl-PL" dirty="0"/>
              <a:t>1. http://beautybook.pl/pl/nowosci/Czlowiek-ktory-wymyslil-make-up-Max-Factor-pl</a:t>
            </a:r>
          </a:p>
          <a:p>
            <a:r>
              <a:rPr lang="pl-PL" dirty="0"/>
              <a:t>2. http://www.maxfactor.pl/heritage/the-max-factor-story</a:t>
            </a:r>
          </a:p>
          <a:p>
            <a:r>
              <a:rPr lang="pl-PL" dirty="0"/>
              <a:t>3. http://biotechnologia.pl/kosmetologia/artykuly/polskie-kosmetyki-na-rynkach-swiatowych,3300</a:t>
            </a:r>
          </a:p>
          <a:p>
            <a:r>
              <a:rPr lang="pl-PL" dirty="0"/>
              <a:t>4. http://blizejbiznesu.com/dr-irena-eris</a:t>
            </a:r>
            <a:r>
              <a:rPr lang="pl-PL" dirty="0" smtClean="0"/>
              <a:t>/</a:t>
            </a:r>
          </a:p>
          <a:p>
            <a:r>
              <a:rPr lang="pl-PL" dirty="0"/>
              <a:t>5. http://</a:t>
            </a:r>
            <a:r>
              <a:rPr lang="pl-PL" dirty="0" smtClean="0"/>
              <a:t>www.frugalmarketing.com/dtb/max-factor.shtml</a:t>
            </a:r>
          </a:p>
          <a:p>
            <a:r>
              <a:rPr lang="pl-PL" dirty="0"/>
              <a:t>6. </a:t>
            </a:r>
            <a:r>
              <a:rPr lang="pl-PL" i="1" dirty="0"/>
              <a:t>https://books.google.pl/books?isbn=8324023801</a:t>
            </a:r>
            <a:endParaRPr lang="pl-PL" dirty="0" smtClean="0"/>
          </a:p>
          <a:p>
            <a:r>
              <a:rPr lang="pl-PL" dirty="0"/>
              <a:t>7. https://pl.wikipedia.org/wiki/Procter_%</a:t>
            </a:r>
            <a:r>
              <a:rPr lang="pl-PL" dirty="0" smtClean="0"/>
              <a:t>26_Gamble</a:t>
            </a:r>
          </a:p>
          <a:p>
            <a:r>
              <a:rPr lang="pl-PL" dirty="0"/>
              <a:t>http://lodz.wyborcza.pl/lodz/56,125594,13752774,trzy-zony,,</a:t>
            </a:r>
            <a:r>
              <a:rPr lang="pl-PL" dirty="0" smtClean="0"/>
              <a:t>5.html</a:t>
            </a:r>
          </a:p>
          <a:p>
            <a:r>
              <a:rPr lang="pl-PL" u="sng" dirty="0"/>
              <a:t>http://</a:t>
            </a:r>
            <a:r>
              <a:rPr lang="pl-PL" u="sng" dirty="0" smtClean="0"/>
              <a:t>www.kierunekfarmacja.pl/artykul,19249,max-factor-polak-ktory-stworzyl-slowo-make-up-zobacz-film.html</a:t>
            </a:r>
          </a:p>
          <a:p>
            <a:endParaRPr lang="pl-PL" dirty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88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u="sng" dirty="0">
                <a:hlinkClick r:id="rId2"/>
              </a:rPr>
              <a:t>http://www.kierunekfarmacja.pl/artykul,19249,max-factor-polak-ktory-stworzyl-slowo-make-up-zobacz-film.html</a:t>
            </a:r>
            <a:endParaRPr lang="pl-PL" dirty="0"/>
          </a:p>
          <a:p>
            <a:r>
              <a:rPr lang="pl-PL" dirty="0"/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1362522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Opracowanie</a:t>
            </a:r>
            <a:br>
              <a:rPr lang="pl-PL" dirty="0" smtClean="0"/>
            </a:br>
            <a:r>
              <a:rPr lang="pl-PL" dirty="0" smtClean="0"/>
              <a:t>Karolina Węglarz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klasa III TH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2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496944" cy="568863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Urodził się 15 września 1872 r. </a:t>
            </a:r>
            <a:b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w Zduńskiej Woli</a:t>
            </a:r>
          </a:p>
          <a:p>
            <a:pPr marL="45720" indent="0" algn="ctr">
              <a:buNone/>
            </a:pPr>
            <a:endParaRPr lang="pl-PL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 algn="ctr">
              <a:buNone/>
            </a:pPr>
            <a:r>
              <a:rPr lang="pl-PL" sz="4000" b="1" dirty="0" smtClean="0">
                <a:solidFill>
                  <a:schemeClr val="tx1"/>
                </a:solidFill>
              </a:rPr>
              <a:t>Zmarł 30 sierpnia 1938 r.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w </a:t>
            </a:r>
            <a:r>
              <a:rPr lang="pl-PL" sz="4000" b="1" dirty="0" err="1" smtClean="0">
                <a:solidFill>
                  <a:schemeClr val="tx1"/>
                </a:solidFill>
              </a:rPr>
              <a:t>Beverly</a:t>
            </a:r>
            <a:r>
              <a:rPr lang="pl-PL" sz="4000" b="1" dirty="0" smtClean="0">
                <a:solidFill>
                  <a:schemeClr val="tx1"/>
                </a:solidFill>
              </a:rPr>
              <a:t> </a:t>
            </a:r>
            <a:r>
              <a:rPr lang="pl-PL" sz="4000" b="1" dirty="0" err="1" smtClean="0">
                <a:solidFill>
                  <a:schemeClr val="tx1"/>
                </a:solidFill>
              </a:rPr>
              <a:t>Hills</a:t>
            </a:r>
            <a:r>
              <a:rPr lang="pl-PL" sz="4000" b="1" dirty="0" smtClean="0">
                <a:solidFill>
                  <a:schemeClr val="tx1"/>
                </a:solidFill>
              </a:rPr>
              <a:t> w Kalifornii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(Stany Zjednoczone)  </a:t>
            </a:r>
          </a:p>
          <a:p>
            <a:pPr marL="45720" indent="0" algn="ctr">
              <a:buNone/>
            </a:pPr>
            <a:r>
              <a:rPr lang="pl-PL" sz="3300" i="1" dirty="0">
                <a:solidFill>
                  <a:schemeClr val="tx1"/>
                </a:solidFill>
              </a:rPr>
              <a:t>Max </a:t>
            </a:r>
            <a:r>
              <a:rPr lang="pl-PL" sz="3300" i="1" dirty="0" err="1">
                <a:solidFill>
                  <a:schemeClr val="tx1"/>
                </a:solidFill>
              </a:rPr>
              <a:t>Factor</a:t>
            </a:r>
            <a:r>
              <a:rPr lang="pl-PL" sz="3300" i="1" dirty="0">
                <a:solidFill>
                  <a:schemeClr val="tx1"/>
                </a:solidFill>
              </a:rPr>
              <a:t> Senior zmarł w wyniku wypadku samochodowego w </a:t>
            </a:r>
            <a:r>
              <a:rPr lang="pl-PL" sz="3300" i="1" dirty="0" smtClean="0">
                <a:solidFill>
                  <a:schemeClr val="tx1"/>
                </a:solidFill>
              </a:rPr>
              <a:t>tymże roku. </a:t>
            </a:r>
            <a:r>
              <a:rPr lang="pl-PL" sz="3300" i="1" dirty="0">
                <a:solidFill>
                  <a:schemeClr val="tx1"/>
                </a:solidFill>
              </a:rPr>
              <a:t>Firmę przejął jego syn Francis, z wykształcenia chemik, </a:t>
            </a:r>
            <a:r>
              <a:rPr lang="pl-PL" sz="3300" i="1" dirty="0" smtClean="0">
                <a:solidFill>
                  <a:schemeClr val="tx1"/>
                </a:solidFill>
              </a:rPr>
              <a:t/>
            </a:r>
            <a:br>
              <a:rPr lang="pl-PL" sz="3300" i="1" dirty="0" smtClean="0">
                <a:solidFill>
                  <a:schemeClr val="tx1"/>
                </a:solidFill>
              </a:rPr>
            </a:br>
            <a:r>
              <a:rPr lang="pl-PL" sz="3300" i="1" dirty="0" smtClean="0">
                <a:solidFill>
                  <a:schemeClr val="tx1"/>
                </a:solidFill>
              </a:rPr>
              <a:t>który </a:t>
            </a:r>
            <a:r>
              <a:rPr lang="pl-PL" sz="3300" i="1" dirty="0">
                <a:solidFill>
                  <a:schemeClr val="tx1"/>
                </a:solidFill>
              </a:rPr>
              <a:t>ze względów marketingowych </a:t>
            </a:r>
            <a:r>
              <a:rPr lang="pl-PL" sz="3300" i="1" dirty="0" smtClean="0">
                <a:solidFill>
                  <a:schemeClr val="tx1"/>
                </a:solidFill>
              </a:rPr>
              <a:t/>
            </a:r>
            <a:br>
              <a:rPr lang="pl-PL" sz="3300" i="1" dirty="0" smtClean="0">
                <a:solidFill>
                  <a:schemeClr val="tx1"/>
                </a:solidFill>
              </a:rPr>
            </a:br>
            <a:r>
              <a:rPr lang="pl-PL" sz="3300" i="1" dirty="0" smtClean="0">
                <a:solidFill>
                  <a:schemeClr val="tx1"/>
                </a:solidFill>
              </a:rPr>
              <a:t>zmienił </a:t>
            </a:r>
            <a:r>
              <a:rPr lang="pl-PL" sz="3300" i="1" dirty="0">
                <a:solidFill>
                  <a:schemeClr val="tx1"/>
                </a:solidFill>
              </a:rPr>
              <a:t>imię na Max.</a:t>
            </a:r>
            <a:endParaRPr lang="pl-PL" sz="3300" b="1" i="1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pl-PL" sz="40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pl-P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3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5400" i="1" u="sng" dirty="0" smtClean="0"/>
              <a:t>Rodzice:</a:t>
            </a:r>
          </a:p>
          <a:p>
            <a:pPr marL="45720" indent="0" algn="ctr">
              <a:buNone/>
            </a:pPr>
            <a:r>
              <a:rPr lang="pl-PL" sz="5400" dirty="0" smtClean="0"/>
              <a:t>Abraham </a:t>
            </a:r>
            <a:r>
              <a:rPr lang="pl-PL" sz="5400" dirty="0" err="1" smtClean="0"/>
              <a:t>Faktorowicz</a:t>
            </a:r>
            <a:endParaRPr lang="pl-PL" sz="5400" dirty="0" smtClean="0"/>
          </a:p>
          <a:p>
            <a:pPr marL="45720" indent="0" algn="ctr">
              <a:buNone/>
            </a:pPr>
            <a:r>
              <a:rPr lang="pl-PL" sz="5400" dirty="0" smtClean="0"/>
              <a:t>Cecylia </a:t>
            </a:r>
            <a:r>
              <a:rPr lang="pl-PL" sz="5400" dirty="0" err="1" smtClean="0"/>
              <a:t>Tandowska</a:t>
            </a:r>
            <a:r>
              <a:rPr lang="pl-PL" sz="5400" dirty="0"/>
              <a:t> </a:t>
            </a:r>
            <a:endParaRPr lang="pl-PL" sz="5400" dirty="0" smtClean="0"/>
          </a:p>
          <a:p>
            <a:pPr marL="45720" indent="0" algn="ctr">
              <a:buNone/>
            </a:pPr>
            <a:endParaRPr lang="pl-PL" sz="2800" dirty="0" smtClean="0"/>
          </a:p>
          <a:p>
            <a:pPr marL="45720" indent="0" algn="ctr">
              <a:buNone/>
            </a:pPr>
            <a:r>
              <a:rPr lang="pl-PL" sz="2800" dirty="0" smtClean="0"/>
              <a:t>Urodził </a:t>
            </a:r>
            <a:r>
              <a:rPr lang="pl-PL" sz="2800" dirty="0"/>
              <a:t>się </a:t>
            </a:r>
            <a:r>
              <a:rPr lang="pl-PL" sz="2800" dirty="0" smtClean="0"/>
              <a:t>w </a:t>
            </a:r>
            <a:r>
              <a:rPr lang="pl-PL" sz="2800" dirty="0"/>
              <a:t>biednej wielodzietnej rodzinie żydowskiej i miał dziewięcioro </a:t>
            </a:r>
            <a:r>
              <a:rPr lang="pl-PL" sz="2800" dirty="0" smtClean="0"/>
              <a:t>rodzeństwa.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2269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4752528"/>
          </a:xfrm>
        </p:spPr>
        <p:txBody>
          <a:bodyPr/>
          <a:lstStyle/>
          <a:p>
            <a:pPr marL="45720" indent="0" algn="just">
              <a:buNone/>
            </a:pPr>
            <a:r>
              <a:rPr lang="pl-PL" sz="2400" i="1" dirty="0">
                <a:solidFill>
                  <a:srgbClr val="FF0000"/>
                </a:solidFill>
              </a:rPr>
              <a:t>Wszystko zaczęło się kiedy Maksymilian miał 14 </a:t>
            </a:r>
            <a:r>
              <a:rPr lang="pl-PL" sz="2400" i="1" dirty="0" smtClean="0">
                <a:solidFill>
                  <a:srgbClr val="FF0000"/>
                </a:solidFill>
              </a:rPr>
              <a:t>la</a:t>
            </a:r>
            <a:r>
              <a:rPr lang="pl-PL" sz="2400" dirty="0" smtClean="0">
                <a:solidFill>
                  <a:srgbClr val="FF0000"/>
                </a:solidFill>
              </a:rPr>
              <a:t>t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i  </a:t>
            </a:r>
            <a:r>
              <a:rPr lang="pl-PL" sz="2400" dirty="0"/>
              <a:t>został pomocnikiem w drogerii a następnie aptekarza, eksperymentując przy tym z mieszankami kremów, perfum i innych kosmetyków. Pochłonął go całkowicie świat kosmetyków</a:t>
            </a:r>
            <a:r>
              <a:rPr lang="pl-PL" sz="2400" dirty="0" smtClean="0"/>
              <a:t>.</a:t>
            </a:r>
          </a:p>
          <a:p>
            <a:pPr marL="45720" indent="0" algn="just">
              <a:buNone/>
            </a:pPr>
            <a:r>
              <a:rPr lang="pl-PL" sz="2400" dirty="0"/>
              <a:t>W wieku osiemnastu lat rozpoczął czteroletnią służbę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armii rosyjskiej. Po jej odbyciu założył sklep na przedmieściach Moskwy. W swojej niewielkiej drogerii wytwarzał kremy, perfumy, róże i peruki. Zwrócił na siebie uwagę carskiego dworu</a:t>
            </a:r>
            <a:r>
              <a:rPr lang="pl-PL" sz="2400" dirty="0" smtClean="0"/>
              <a:t>.</a:t>
            </a:r>
            <a:endParaRPr lang="pl-PL" sz="2400" dirty="0"/>
          </a:p>
          <a:p>
            <a:pPr marL="45720" indent="0" algn="just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81817"/>
            <a:ext cx="2867025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2989"/>
            <a:ext cx="1784528" cy="216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13869"/>
            <a:ext cx="2497460" cy="194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77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8280920" cy="55057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sz="2800" dirty="0" smtClean="0"/>
              <a:t>Szybko </a:t>
            </a:r>
            <a:r>
              <a:rPr lang="pl-PL" sz="2800" dirty="0"/>
              <a:t>został charakteryzatorem rosyjskich aktorów. </a:t>
            </a:r>
            <a:r>
              <a:rPr lang="pl-PL" sz="2800" dirty="0" smtClean="0"/>
              <a:t>Z </a:t>
            </a:r>
            <a:r>
              <a:rPr lang="pl-PL" sz="2800" dirty="0"/>
              <a:t>czasem zyskał uznanie i podziw elit ówczesnej Moskwy. </a:t>
            </a:r>
            <a:endParaRPr lang="pl-PL" sz="2800" dirty="0" smtClean="0"/>
          </a:p>
          <a:p>
            <a:pPr marL="45720" indent="0" algn="ctr">
              <a:buNone/>
            </a:pPr>
            <a:r>
              <a:rPr lang="pl-PL" sz="2800" dirty="0" smtClean="0"/>
              <a:t>Po </a:t>
            </a:r>
            <a:r>
              <a:rPr lang="pl-PL" sz="2800" dirty="0"/>
              <a:t>dziewięciu latach pracy dla carskiego dworu,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1904 roku udał się do Stanów Zjednoczonych.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W </a:t>
            </a:r>
            <a:r>
              <a:rPr lang="pl-PL" sz="2800" dirty="0"/>
              <a:t>trakcie procedur imigracyjnych skrócono jego imię z Maksymiliana na </a:t>
            </a:r>
            <a:r>
              <a:rPr lang="pl-PL" sz="2800" dirty="0" err="1"/>
              <a:t>Maxa</a:t>
            </a:r>
            <a:r>
              <a:rPr lang="pl-PL" sz="2800" dirty="0"/>
              <a:t>, jak również zmieniono pisownię jego </a:t>
            </a:r>
            <a:r>
              <a:rPr lang="pl-PL" sz="2800" dirty="0" smtClean="0"/>
              <a:t>nazwiska</a:t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Faktor na </a:t>
            </a:r>
            <a:r>
              <a:rPr lang="pl-PL" sz="2800" dirty="0" err="1"/>
              <a:t>Factor</a:t>
            </a:r>
            <a:r>
              <a:rPr lang="pl-PL" sz="2800" dirty="0" smtClean="0"/>
              <a:t>.</a:t>
            </a:r>
            <a:br>
              <a:rPr lang="pl-PL" sz="2800" dirty="0" smtClean="0"/>
            </a:br>
            <a:r>
              <a:rPr lang="pl-PL" sz="2800" dirty="0" smtClean="0"/>
              <a:t> </a:t>
            </a:r>
            <a:r>
              <a:rPr lang="pl-PL" sz="2800" u="sng" dirty="0">
                <a:solidFill>
                  <a:srgbClr val="FF0000"/>
                </a:solidFill>
              </a:rPr>
              <a:t>I tak oto </a:t>
            </a:r>
            <a:r>
              <a:rPr lang="pl-PL" sz="2800" u="sng" dirty="0" smtClean="0">
                <a:solidFill>
                  <a:srgbClr val="FF0000"/>
                </a:solidFill>
              </a:rPr>
              <a:t>narodził </a:t>
            </a:r>
            <a:r>
              <a:rPr lang="pl-PL" sz="2800" u="sng" dirty="0">
                <a:solidFill>
                  <a:srgbClr val="FF0000"/>
                </a:solidFill>
              </a:rPr>
              <a:t>się słynny Max </a:t>
            </a:r>
            <a:r>
              <a:rPr lang="pl-PL" sz="2800" u="sng" dirty="0" err="1">
                <a:solidFill>
                  <a:srgbClr val="FF0000"/>
                </a:solidFill>
              </a:rPr>
              <a:t>Factor</a:t>
            </a:r>
            <a:r>
              <a:rPr lang="pl-PL" sz="2800" u="sng" dirty="0" smtClean="0">
                <a:solidFill>
                  <a:srgbClr val="FF0000"/>
                </a:solidFill>
              </a:rPr>
              <a:t>. </a:t>
            </a:r>
          </a:p>
          <a:p>
            <a:pPr marL="45720" indent="0" algn="ctr">
              <a:buNone/>
            </a:pPr>
            <a:r>
              <a:rPr lang="pl-PL" sz="2800" dirty="0"/>
              <a:t>O</a:t>
            </a:r>
            <a:r>
              <a:rPr lang="pl-PL" sz="2800" dirty="0" smtClean="0"/>
              <a:t>siedlił </a:t>
            </a:r>
            <a:r>
              <a:rPr lang="pl-PL" sz="2800" dirty="0"/>
              <a:t>się </a:t>
            </a:r>
            <a:r>
              <a:rPr lang="pl-PL" sz="2800" dirty="0" smtClean="0"/>
              <a:t>w </a:t>
            </a:r>
            <a:r>
              <a:rPr lang="pl-PL" sz="2800" dirty="0"/>
              <a:t>Los Angeles, by być bliżej rozwijającego się przemysłu filmowego. </a:t>
            </a:r>
          </a:p>
          <a:p>
            <a:pPr marL="45720" indent="0" algn="ctr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5618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992888" cy="5544616"/>
          </a:xfrm>
        </p:spPr>
        <p:txBody>
          <a:bodyPr/>
          <a:lstStyle/>
          <a:p>
            <a:pPr marL="45720" indent="0" algn="ctr">
              <a:buNone/>
            </a:pPr>
            <a:r>
              <a:rPr lang="pl-PL" sz="3200" dirty="0">
                <a:solidFill>
                  <a:srgbClr val="FF0000"/>
                </a:solidFill>
              </a:rPr>
              <a:t>Istotą sukcesu </a:t>
            </a:r>
            <a:r>
              <a:rPr lang="pl-PL" sz="3200" dirty="0" err="1">
                <a:solidFill>
                  <a:srgbClr val="FF0000"/>
                </a:solidFill>
              </a:rPr>
              <a:t>Maxa</a:t>
            </a:r>
            <a:r>
              <a:rPr lang="pl-PL" sz="3200" dirty="0">
                <a:solidFill>
                  <a:srgbClr val="FF0000"/>
                </a:solidFill>
              </a:rPr>
              <a:t> </a:t>
            </a:r>
            <a:r>
              <a:rPr lang="pl-PL" sz="3200" dirty="0" err="1">
                <a:solidFill>
                  <a:srgbClr val="FF0000"/>
                </a:solidFill>
              </a:rPr>
              <a:t>Factora</a:t>
            </a:r>
            <a:r>
              <a:rPr lang="pl-PL" sz="3200" dirty="0">
                <a:solidFill>
                  <a:srgbClr val="FF0000"/>
                </a:solidFill>
              </a:rPr>
              <a:t> w dziedzinie charakteryzacji filmowej</a:t>
            </a:r>
            <a:r>
              <a:rPr lang="pl-PL" sz="3200" dirty="0"/>
              <a:t> była świadomość, że barwoczułość emulsji filmowej (czarno-białej i kolorowej) jest nieco odmienna od barwoczułości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oka </a:t>
            </a:r>
            <a:r>
              <a:rPr lang="pl-PL" sz="3200" dirty="0"/>
              <a:t>ludzkiego. </a:t>
            </a:r>
            <a:endParaRPr lang="pl-PL" sz="3200" dirty="0" smtClean="0"/>
          </a:p>
          <a:p>
            <a:pPr marL="45720" indent="0" algn="ctr">
              <a:buNone/>
            </a:pPr>
            <a:r>
              <a:rPr lang="pl-PL" sz="3200" dirty="0" smtClean="0"/>
              <a:t>Dzięki </a:t>
            </a:r>
            <a:r>
              <a:rPr lang="pl-PL" sz="3200" dirty="0"/>
              <a:t>dokładnemu dobraniu kolorystyki szminek i pudrów twarze aktorów i aktorek miały na ekranie bardziej naturalny wygląd.</a:t>
            </a:r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88231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741</TotalTime>
  <Words>1116</Words>
  <Application>Microsoft Office PowerPoint</Application>
  <PresentationFormat>Pokaz na ekranie (4:3)</PresentationFormat>
  <Paragraphs>143</Paragraphs>
  <Slides>44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Aerodynamiczny</vt:lpstr>
      <vt:lpstr>WYNALAZKI POLAKÓW, które zmieniły ŚWIAT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Opracowanie Karolina Węglarz klasa III TH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WYNALAZKI POLAKÓW, które zmieniły ŚWIAT</dc:title>
  <dc:creator>Monika</dc:creator>
  <cp:lastModifiedBy>Edyta</cp:lastModifiedBy>
  <cp:revision>76</cp:revision>
  <dcterms:created xsi:type="dcterms:W3CDTF">2016-02-21T16:29:30Z</dcterms:created>
  <dcterms:modified xsi:type="dcterms:W3CDTF">2016-10-03T11:19:37Z</dcterms:modified>
</cp:coreProperties>
</file>