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9" r:id="rId3"/>
    <p:sldId id="260" r:id="rId4"/>
    <p:sldId id="262" r:id="rId5"/>
    <p:sldId id="264" r:id="rId6"/>
    <p:sldId id="263" r:id="rId7"/>
    <p:sldId id="265" r:id="rId8"/>
    <p:sldId id="266" r:id="rId9"/>
    <p:sldId id="267" r:id="rId10"/>
    <p:sldId id="268" r:id="rId11"/>
    <p:sldId id="269" r:id="rId12"/>
    <p:sldId id="270" r:id="rId13"/>
    <p:sldId id="282" r:id="rId14"/>
    <p:sldId id="295" r:id="rId15"/>
    <p:sldId id="296" r:id="rId16"/>
    <p:sldId id="271" r:id="rId17"/>
    <p:sldId id="272" r:id="rId18"/>
    <p:sldId id="273" r:id="rId19"/>
    <p:sldId id="274" r:id="rId20"/>
    <p:sldId id="283" r:id="rId21"/>
    <p:sldId id="290" r:id="rId22"/>
    <p:sldId id="279" r:id="rId23"/>
    <p:sldId id="278" r:id="rId24"/>
    <p:sldId id="307" r:id="rId25"/>
    <p:sldId id="276" r:id="rId26"/>
    <p:sldId id="308" r:id="rId27"/>
    <p:sldId id="277" r:id="rId28"/>
    <p:sldId id="287" r:id="rId29"/>
    <p:sldId id="289" r:id="rId30"/>
    <p:sldId id="292" r:id="rId31"/>
    <p:sldId id="293" r:id="rId32"/>
    <p:sldId id="291" r:id="rId33"/>
    <p:sldId id="297" r:id="rId34"/>
    <p:sldId id="299" r:id="rId35"/>
    <p:sldId id="294" r:id="rId36"/>
    <p:sldId id="285" r:id="rId37"/>
    <p:sldId id="284" r:id="rId38"/>
    <p:sldId id="286" r:id="rId39"/>
    <p:sldId id="298" r:id="rId40"/>
    <p:sldId id="300" r:id="rId41"/>
    <p:sldId id="301" r:id="rId42"/>
    <p:sldId id="302" r:id="rId43"/>
    <p:sldId id="303" r:id="rId44"/>
    <p:sldId id="304" r:id="rId45"/>
    <p:sldId id="305" r:id="rId46"/>
    <p:sldId id="306" r:id="rId47"/>
    <p:sldId id="280" r:id="rId48"/>
    <p:sldId id="288" r:id="rId49"/>
    <p:sldId id="309" r:id="rId5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3CBBE-BD44-4271-9363-56A8FD5A8C03}" type="datetimeFigureOut">
              <a:rPr lang="pl-PL" smtClean="0"/>
              <a:t>2016-10-03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509B7-0CC8-48C8-AD24-9E4A68B90467}" type="slidenum">
              <a:rPr lang="pl-PL" smtClean="0"/>
              <a:t>‹#›</a:t>
            </a:fld>
            <a:endParaRPr lang="pl-PL"/>
          </a:p>
        </p:txBody>
      </p:sp>
    </p:spTree>
    <p:extLst>
      <p:ext uri="{BB962C8B-B14F-4D97-AF65-F5344CB8AC3E}">
        <p14:creationId xmlns:p14="http://schemas.microsoft.com/office/powerpoint/2010/main" val="218502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D4509B7-0CC8-48C8-AD24-9E4A68B90467}" type="slidenum">
              <a:rPr lang="pl-PL" smtClean="0"/>
              <a:t>27</a:t>
            </a:fld>
            <a:endParaRPr lang="pl-PL"/>
          </a:p>
        </p:txBody>
      </p:sp>
    </p:spTree>
    <p:extLst>
      <p:ext uri="{BB962C8B-B14F-4D97-AF65-F5344CB8AC3E}">
        <p14:creationId xmlns:p14="http://schemas.microsoft.com/office/powerpoint/2010/main" val="251686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767DDE5F-82C3-4C39-9918-40D745F517DB}" type="datetimeFigureOut">
              <a:rPr lang="pl-PL" smtClean="0"/>
              <a:t>2016-10-03</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885871-BC62-43FF-8956-71796251594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67DDE5F-82C3-4C39-9918-40D745F517DB}" type="datetimeFigureOut">
              <a:rPr lang="pl-PL" smtClean="0"/>
              <a:t>2016-10-03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5871-BC62-43FF-8956-71796251594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67DDE5F-82C3-4C39-9918-40D745F517DB}" type="datetimeFigureOut">
              <a:rPr lang="pl-PL" smtClean="0"/>
              <a:t>2016-10-03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5871-BC62-43FF-8956-71796251594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767DDE5F-82C3-4C39-9918-40D745F517DB}" type="datetimeFigureOut">
              <a:rPr lang="pl-PL" smtClean="0"/>
              <a:t>2016-10-03</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13885871-BC62-43FF-8956-71796251594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767DDE5F-82C3-4C39-9918-40D745F517DB}" type="datetimeFigureOut">
              <a:rPr lang="pl-PL" smtClean="0"/>
              <a:t>2016-10-03</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13885871-BC62-43FF-8956-717962515947}" type="slidenum">
              <a:rPr lang="pl-PL" smtClean="0"/>
              <a:t>‹#›</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767DDE5F-82C3-4C39-9918-40D745F517DB}" type="datetimeFigureOut">
              <a:rPr lang="pl-PL" smtClean="0"/>
              <a:t>2016-10-03</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13885871-BC62-43FF-8956-717962515947}"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767DDE5F-82C3-4C39-9918-40D745F517DB}" type="datetimeFigureOut">
              <a:rPr lang="pl-PL" smtClean="0"/>
              <a:t>2016-10-03</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13885871-BC62-43FF-8956-717962515947}"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67DDE5F-82C3-4C39-9918-40D745F517DB}" type="datetimeFigureOut">
              <a:rPr lang="pl-PL" smtClean="0"/>
              <a:t>2016-10-03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3885871-BC62-43FF-8956-71796251594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767DDE5F-82C3-4C39-9918-40D745F517DB}" type="datetimeFigureOut">
              <a:rPr lang="pl-PL" smtClean="0"/>
              <a:t>2016-10-03</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13885871-BC62-43FF-8956-71796251594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767DDE5F-82C3-4C39-9918-40D745F517DB}" type="datetimeFigureOut">
              <a:rPr lang="pl-PL" smtClean="0"/>
              <a:t>2016-10-03</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13885871-BC62-43FF-8956-717962515947}"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767DDE5F-82C3-4C39-9918-40D745F517DB}" type="datetimeFigureOut">
              <a:rPr lang="pl-PL" smtClean="0"/>
              <a:t>2016-10-03</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13885871-BC62-43FF-8956-717962515947}"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67DDE5F-82C3-4C39-9918-40D745F517DB}" type="datetimeFigureOut">
              <a:rPr lang="pl-PL" smtClean="0"/>
              <a:t>2016-10-03</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885871-BC62-43FF-8956-717962515947}"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incontext.pl/st.js?t=c&amp;c=3193&amp;w=dolar%C3%B3w&amp;s=5015"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chronos24.pl/slownik/r/repetier/" TargetMode="External"/><Relationship Id="rId2" Type="http://schemas.openxmlformats.org/officeDocument/2006/relationships/hyperlink" Target="http://chronos24.pl/slownik/r/repetycja-minutowa/" TargetMode="Externa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lajkowane.pl/patek-philippe-grandmaster-chime-5175/"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b="1" dirty="0">
                <a:solidFill>
                  <a:schemeClr val="tx1"/>
                </a:solidFill>
              </a:rPr>
              <a:t>WYNALAZKI POLAKÓW,</a:t>
            </a:r>
            <a:br>
              <a:rPr lang="pl-PL" b="1" dirty="0">
                <a:solidFill>
                  <a:schemeClr val="tx1"/>
                </a:solidFill>
              </a:rPr>
            </a:br>
            <a:r>
              <a:rPr lang="pl-PL" b="1" dirty="0">
                <a:solidFill>
                  <a:schemeClr val="accent1">
                    <a:lumMod val="75000"/>
                  </a:schemeClr>
                </a:solidFill>
                <a:effectLst>
                  <a:outerShdw blurRad="38100" dist="38100" dir="2700000" algn="tl">
                    <a:srgbClr val="000000">
                      <a:alpha val="43137"/>
                    </a:srgbClr>
                  </a:outerShdw>
                </a:effectLst>
              </a:rPr>
              <a:t>które zmieniły ŚWIAT</a:t>
            </a:r>
            <a:endParaRPr lang="pl-PL" b="1" dirty="0">
              <a:solidFill>
                <a:schemeClr val="accent1">
                  <a:lumMod val="75000"/>
                </a:schemeClr>
              </a:solidFill>
            </a:endParaRPr>
          </a:p>
        </p:txBody>
      </p:sp>
      <p:sp>
        <p:nvSpPr>
          <p:cNvPr id="3" name="Podtytuł 2"/>
          <p:cNvSpPr>
            <a:spLocks noGrp="1"/>
          </p:cNvSpPr>
          <p:nvPr>
            <p:ph type="subTitle" idx="1"/>
          </p:nvPr>
        </p:nvSpPr>
        <p:spPr>
          <a:xfrm>
            <a:off x="611560" y="3140968"/>
            <a:ext cx="8062912" cy="2592288"/>
          </a:xfrm>
        </p:spPr>
        <p:txBody>
          <a:bodyPr>
            <a:normAutofit/>
          </a:bodyPr>
          <a:lstStyle/>
          <a:p>
            <a:pPr algn="ctr"/>
            <a:r>
              <a:rPr lang="pl-PL" sz="5400" b="1" u="sng" dirty="0">
                <a:solidFill>
                  <a:srgbClr val="FFC000"/>
                </a:solidFill>
              </a:rPr>
              <a:t>Antoni </a:t>
            </a:r>
            <a:r>
              <a:rPr lang="pl-PL" sz="5400" b="1" u="sng" dirty="0" smtClean="0">
                <a:solidFill>
                  <a:srgbClr val="FFC000"/>
                </a:solidFill>
              </a:rPr>
              <a:t>Patek</a:t>
            </a:r>
          </a:p>
          <a:p>
            <a:pPr algn="ctr"/>
            <a:endParaRPr lang="pl-PL" sz="1400" b="1" dirty="0">
              <a:solidFill>
                <a:srgbClr val="FFC000"/>
              </a:solidFill>
            </a:endParaRPr>
          </a:p>
          <a:p>
            <a:pPr algn="ctr"/>
            <a:r>
              <a:rPr lang="pl-PL" sz="3600" b="1" i="1" dirty="0" smtClean="0">
                <a:solidFill>
                  <a:srgbClr val="FFC000"/>
                </a:solidFill>
              </a:rPr>
              <a:t>ZEGARMISTRZ KRÓLÓW</a:t>
            </a:r>
          </a:p>
          <a:p>
            <a:pPr algn="ctr"/>
            <a:r>
              <a:rPr lang="pl-PL" sz="2000" b="1" i="1" dirty="0" smtClean="0">
                <a:solidFill>
                  <a:schemeClr val="tx1"/>
                </a:solidFill>
              </a:rPr>
              <a:t>polska dusza w szwajcarskim sercu</a:t>
            </a:r>
          </a:p>
        </p:txBody>
      </p:sp>
    </p:spTree>
    <p:extLst>
      <p:ext uri="{BB962C8B-B14F-4D97-AF65-F5344CB8AC3E}">
        <p14:creationId xmlns:p14="http://schemas.microsoft.com/office/powerpoint/2010/main" val="300241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335846"/>
            <a:ext cx="8496944" cy="6124754"/>
          </a:xfrm>
          <a:prstGeom prst="rect">
            <a:avLst/>
          </a:prstGeom>
        </p:spPr>
        <p:txBody>
          <a:bodyPr wrap="square">
            <a:spAutoFit/>
          </a:bodyPr>
          <a:lstStyle/>
          <a:p>
            <a:pPr algn="ctr"/>
            <a:r>
              <a:rPr lang="pl-PL" sz="2800" dirty="0" smtClean="0">
                <a:solidFill>
                  <a:srgbClr val="FF0000"/>
                </a:solidFill>
              </a:rPr>
              <a:t>Wytwarzali</a:t>
            </a:r>
            <a:r>
              <a:rPr lang="pl-PL" sz="2800" dirty="0" smtClean="0">
                <a:solidFill>
                  <a:srgbClr val="FF0000"/>
                </a:solidFill>
                <a:effectLst/>
              </a:rPr>
              <a:t> zegarki zupełnie inne od dotychczas produkowanych na świecie. </a:t>
            </a:r>
          </a:p>
          <a:p>
            <a:pPr algn="ctr"/>
            <a:endParaRPr lang="pl-PL" sz="2800" dirty="0" smtClean="0">
              <a:solidFill>
                <a:srgbClr val="FF0000"/>
              </a:solidFill>
              <a:effectLst/>
            </a:endParaRPr>
          </a:p>
          <a:p>
            <a:pPr algn="ctr"/>
            <a:r>
              <a:rPr lang="pl-PL" sz="2800" dirty="0" smtClean="0">
                <a:solidFill>
                  <a:schemeClr val="accent5">
                    <a:lumMod val="60000"/>
                    <a:lumOff val="40000"/>
                  </a:schemeClr>
                </a:solidFill>
                <a:effectLst/>
              </a:rPr>
              <a:t>Były to nie tylko nowoczesne, precyzyjne mechanizmy, ale wprost dzieła sztuki, bowiem Patek doskonale opanował wszelkiego rodzaju zdobnictwo. </a:t>
            </a:r>
          </a:p>
          <a:p>
            <a:pPr algn="ctr"/>
            <a:endParaRPr lang="pl-PL" sz="2800" dirty="0">
              <a:solidFill>
                <a:schemeClr val="accent5">
                  <a:lumMod val="60000"/>
                  <a:lumOff val="40000"/>
                </a:schemeClr>
              </a:solidFill>
            </a:endParaRPr>
          </a:p>
          <a:p>
            <a:pPr algn="ctr"/>
            <a:r>
              <a:rPr lang="pl-PL" sz="2800" dirty="0" smtClean="0">
                <a:effectLst/>
              </a:rPr>
              <a:t>Czapek miał większe doświadczenie, ponieważ wcześniej w kraju pracował </a:t>
            </a:r>
            <a:br>
              <a:rPr lang="pl-PL" sz="2800" dirty="0" smtClean="0">
                <a:effectLst/>
              </a:rPr>
            </a:br>
            <a:r>
              <a:rPr lang="pl-PL" sz="2800" dirty="0" smtClean="0">
                <a:effectLst/>
              </a:rPr>
              <a:t>w zawodzie zegarmistrzowskim. W rozrastającej się firmie Patek Czapek zatrudniano polskich zegarmistrzów przybywających głównie </a:t>
            </a:r>
            <a:br>
              <a:rPr lang="pl-PL" sz="2800" dirty="0" smtClean="0">
                <a:effectLst/>
              </a:rPr>
            </a:br>
            <a:r>
              <a:rPr lang="pl-PL" sz="2800" dirty="0" smtClean="0">
                <a:effectLst/>
              </a:rPr>
              <a:t>z Królestwa Polskiego.</a:t>
            </a:r>
            <a:endParaRPr lang="pl-PL" sz="2800" dirty="0">
              <a:effectLst/>
            </a:endParaRPr>
          </a:p>
        </p:txBody>
      </p:sp>
    </p:spTree>
    <p:extLst>
      <p:ext uri="{BB962C8B-B14F-4D97-AF65-F5344CB8AC3E}">
        <p14:creationId xmlns:p14="http://schemas.microsoft.com/office/powerpoint/2010/main" val="377857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476672"/>
            <a:ext cx="7992888" cy="5355312"/>
          </a:xfrm>
          <a:prstGeom prst="rect">
            <a:avLst/>
          </a:prstGeom>
        </p:spPr>
        <p:txBody>
          <a:bodyPr wrap="square">
            <a:spAutoFit/>
          </a:bodyPr>
          <a:lstStyle/>
          <a:p>
            <a:pPr algn="ctr"/>
            <a:endParaRPr lang="pl-PL" sz="3600" dirty="0" smtClean="0">
              <a:solidFill>
                <a:schemeClr val="accent2">
                  <a:lumMod val="60000"/>
                  <a:lumOff val="40000"/>
                </a:schemeClr>
              </a:solidFill>
              <a:effectLst>
                <a:outerShdw blurRad="38100" dist="38100" dir="2700000" algn="tl">
                  <a:srgbClr val="000000">
                    <a:alpha val="43137"/>
                  </a:srgbClr>
                </a:outerShdw>
              </a:effectLst>
            </a:endParaRPr>
          </a:p>
          <a:p>
            <a:pPr algn="ctr"/>
            <a:r>
              <a:rPr lang="pl-PL" sz="3600" dirty="0" smtClean="0">
                <a:solidFill>
                  <a:schemeClr val="accent2">
                    <a:lumMod val="60000"/>
                    <a:lumOff val="40000"/>
                  </a:schemeClr>
                </a:solidFill>
                <a:effectLst>
                  <a:outerShdw blurRad="38100" dist="38100" dir="2700000" algn="tl">
                    <a:srgbClr val="000000">
                      <a:alpha val="43137"/>
                    </a:srgbClr>
                  </a:outerShdw>
                </a:effectLst>
              </a:rPr>
              <a:t>MAŁŻEŃSTWO</a:t>
            </a:r>
            <a:endParaRPr lang="pl-PL" sz="3600" dirty="0">
              <a:solidFill>
                <a:schemeClr val="accent2">
                  <a:lumMod val="60000"/>
                  <a:lumOff val="40000"/>
                </a:schemeClr>
              </a:solidFill>
              <a:effectLst>
                <a:outerShdw blurRad="38100" dist="38100" dir="2700000" algn="tl">
                  <a:srgbClr val="000000">
                    <a:alpha val="43137"/>
                  </a:srgbClr>
                </a:outerShdw>
              </a:effectLst>
            </a:endParaRPr>
          </a:p>
          <a:p>
            <a:endParaRPr lang="pl-PL" dirty="0" smtClean="0"/>
          </a:p>
          <a:p>
            <a:pPr algn="just"/>
            <a:r>
              <a:rPr lang="pl-PL" sz="3600" dirty="0" smtClean="0"/>
              <a:t>W </a:t>
            </a:r>
            <a:r>
              <a:rPr lang="pl-PL" sz="3600" dirty="0"/>
              <a:t>tym czasie Antoni Patek ożenił się z Francuzką Marią Adelajdą </a:t>
            </a:r>
            <a:r>
              <a:rPr lang="pl-PL" sz="3600" dirty="0" err="1"/>
              <a:t>Thomasini</a:t>
            </a:r>
            <a:r>
              <a:rPr lang="pl-PL" sz="3600" dirty="0"/>
              <a:t>, kuzynką genewskiego zegarmistrza Moreau, z którym od dawna współpracował.</a:t>
            </a:r>
          </a:p>
          <a:p>
            <a:pPr algn="just"/>
            <a:r>
              <a:rPr lang="pl-PL" sz="3600" dirty="0"/>
              <a:t/>
            </a:r>
            <a:br>
              <a:rPr lang="pl-PL" sz="3600" dirty="0"/>
            </a:br>
            <a:r>
              <a:rPr lang="pl-PL" dirty="0"/>
              <a:t/>
            </a:r>
            <a:br>
              <a:rPr lang="pl-PL" dirty="0"/>
            </a:br>
            <a:endParaRPr lang="pl-PL" dirty="0">
              <a:effectLst/>
            </a:endParaRPr>
          </a:p>
        </p:txBody>
      </p:sp>
    </p:spTree>
    <p:extLst>
      <p:ext uri="{BB962C8B-B14F-4D97-AF65-F5344CB8AC3E}">
        <p14:creationId xmlns:p14="http://schemas.microsoft.com/office/powerpoint/2010/main" val="306487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548680"/>
            <a:ext cx="8424936" cy="5663089"/>
          </a:xfrm>
          <a:prstGeom prst="rect">
            <a:avLst/>
          </a:prstGeom>
        </p:spPr>
        <p:txBody>
          <a:bodyPr wrap="square">
            <a:spAutoFit/>
          </a:bodyPr>
          <a:lstStyle/>
          <a:p>
            <a:pPr algn="ctr"/>
            <a:r>
              <a:rPr lang="pl-PL" sz="3200" b="1" dirty="0">
                <a:solidFill>
                  <a:srgbClr val="92D050"/>
                </a:solidFill>
              </a:rPr>
              <a:t>Błyskawiczna kariera ex-powstańca</a:t>
            </a:r>
            <a:r>
              <a:rPr lang="pl-PL" dirty="0"/>
              <a:t/>
            </a:r>
            <a:br>
              <a:rPr lang="pl-PL" dirty="0"/>
            </a:br>
            <a:endParaRPr lang="pl-PL" dirty="0" smtClean="0"/>
          </a:p>
          <a:p>
            <a:pPr algn="ctr"/>
            <a:r>
              <a:rPr lang="pl-PL" sz="2400" dirty="0" smtClean="0"/>
              <a:t>W </a:t>
            </a:r>
            <a:r>
              <a:rPr lang="pl-PL" sz="2400" dirty="0"/>
              <a:t>1844 roku dwaj polscy przedsiębiorcy wyjechali do Paryża, gdzie los jednego z nich odmienił się na dobre. Jednego, bo niebawem Czapek odszedł z firmy. Jego miejsce zajął </a:t>
            </a:r>
            <a:r>
              <a:rPr lang="pl-PL" sz="2400" dirty="0" smtClean="0"/>
              <a:t>zegarmistrz </a:t>
            </a:r>
            <a:r>
              <a:rPr lang="pl-PL" sz="2400" dirty="0"/>
              <a:t>Francuz Jean </a:t>
            </a:r>
            <a:r>
              <a:rPr lang="pl-PL" sz="2400" dirty="0" err="1"/>
              <a:t>Adrienne</a:t>
            </a:r>
            <a:r>
              <a:rPr lang="pl-PL" sz="2400" dirty="0"/>
              <a:t> </a:t>
            </a:r>
            <a:r>
              <a:rPr lang="pl-PL" sz="2400" dirty="0" smtClean="0"/>
              <a:t>Philippe. Philippe </a:t>
            </a:r>
            <a:r>
              <a:rPr lang="pl-PL" sz="2400" dirty="0"/>
              <a:t>miał już ogromne doświadczenie na rynku zegarmistrzowskim. Początkowo pełnił funkcje dyrektora technicznego firmy, a następnie został wspólnikiem Patka. </a:t>
            </a:r>
            <a:r>
              <a:rPr lang="pl-PL" sz="2400" b="1" i="1" dirty="0"/>
              <a:t>W</a:t>
            </a:r>
            <a:r>
              <a:rPr lang="pl-PL" sz="2400" b="1" i="1" dirty="0" smtClean="0"/>
              <a:t>ynalazł </a:t>
            </a:r>
            <a:r>
              <a:rPr lang="pl-PL" sz="2400" b="1" i="1" dirty="0"/>
              <a:t>mechanizm </a:t>
            </a:r>
            <a:r>
              <a:rPr lang="pl-PL" sz="2400" b="1" i="1" dirty="0" smtClean="0"/>
              <a:t>naciągowy</a:t>
            </a:r>
            <a:br>
              <a:rPr lang="pl-PL" sz="2400" b="1" i="1" dirty="0" smtClean="0"/>
            </a:br>
            <a:r>
              <a:rPr lang="pl-PL" sz="2400" b="1" i="1" dirty="0" smtClean="0"/>
              <a:t>z </a:t>
            </a:r>
            <a:r>
              <a:rPr lang="pl-PL" sz="2400" b="1" i="1" dirty="0"/>
              <a:t>koronką, dzięki czemu zegarka nie trzeba już było nakręcać kluczykiem.</a:t>
            </a:r>
            <a:r>
              <a:rPr lang="pl-PL" sz="2400" b="1" i="1" dirty="0" smtClean="0"/>
              <a:t/>
            </a:r>
            <a:br>
              <a:rPr lang="pl-PL" sz="2400" b="1" i="1" dirty="0" smtClean="0"/>
            </a:br>
            <a:r>
              <a:rPr lang="pl-PL" sz="2400" dirty="0" smtClean="0"/>
              <a:t>                       W </a:t>
            </a:r>
            <a:r>
              <a:rPr lang="pl-PL" sz="2400" dirty="0"/>
              <a:t>genewskiej fabryce Polaka i </a:t>
            </a:r>
            <a:r>
              <a:rPr lang="pl-PL" sz="2400" dirty="0" smtClean="0"/>
              <a:t>Francuza</a:t>
            </a:r>
            <a:br>
              <a:rPr lang="pl-PL" sz="2400" dirty="0" smtClean="0"/>
            </a:br>
            <a:r>
              <a:rPr lang="pl-PL" sz="2400" dirty="0" smtClean="0"/>
              <a:t>                      pracowało </a:t>
            </a:r>
            <a:r>
              <a:rPr lang="pl-PL" sz="2400" dirty="0"/>
              <a:t>ok. 300 robotników. </a:t>
            </a:r>
            <a:r>
              <a:rPr lang="pl-PL" sz="2400" dirty="0" smtClean="0">
                <a:solidFill>
                  <a:srgbClr val="92D050"/>
                </a:solidFill>
              </a:rPr>
              <a:t>Na </a:t>
            </a:r>
            <a:r>
              <a:rPr lang="pl-PL" sz="2400" dirty="0">
                <a:solidFill>
                  <a:srgbClr val="92D050"/>
                </a:solidFill>
              </a:rPr>
              <a:t>sukcesy nie trzeba było długo czekać.</a:t>
            </a:r>
          </a:p>
        </p:txBody>
      </p:sp>
      <p:pic>
        <p:nvPicPr>
          <p:cNvPr id="1026" name="Picture 2" descr="http://www.displayaway.com/wp-content/uploads/2009/04/patek_philippe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16" y="4951476"/>
            <a:ext cx="2057028" cy="12602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2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rien Philippe, wspólnik Polaka. Obaj zrobili mi&amp;eogon;dzynarodow&amp;aogon; karier&amp;eogon; w Szwajcar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522257"/>
            <a:ext cx="5328592" cy="53285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Prostokąt 1"/>
          <p:cNvSpPr/>
          <p:nvPr/>
        </p:nvSpPr>
        <p:spPr>
          <a:xfrm>
            <a:off x="539552" y="5850850"/>
            <a:ext cx="7992888" cy="523220"/>
          </a:xfrm>
          <a:prstGeom prst="rect">
            <a:avLst/>
          </a:prstGeom>
        </p:spPr>
        <p:txBody>
          <a:bodyPr wrap="square">
            <a:spAutoFit/>
          </a:bodyPr>
          <a:lstStyle/>
          <a:p>
            <a:pPr algn="ctr"/>
            <a:r>
              <a:rPr lang="pl-PL" sz="2800" dirty="0"/>
              <a:t>Adrien Philippe, wspólnik Polaka.</a:t>
            </a:r>
          </a:p>
        </p:txBody>
      </p:sp>
    </p:spTree>
    <p:extLst>
      <p:ext uri="{BB962C8B-B14F-4D97-AF65-F5344CB8AC3E}">
        <p14:creationId xmlns:p14="http://schemas.microsoft.com/office/powerpoint/2010/main" val="347174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1290.photobucket.com/albums/b528/romulofozfoz/20131231%20patek%20square/Patek-Philippe-Expertisezcom__zps43768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02" y="1268760"/>
            <a:ext cx="8519153" cy="42027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7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atek.com/contents/images/ourstorysofar/img_small/1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37" y="404664"/>
            <a:ext cx="6408712" cy="2852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http://www.patek.com/contents/images/175th_anniversary/img_september_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161" y="2451585"/>
            <a:ext cx="3851727" cy="4413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https://encrypted-tbn0.gstatic.com/images?q=tbn:ANd9GcQGHtdopH7S3dWq1swEz53TpgC66ONDOcN6EuaqcP6se7czV_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86" y="3356992"/>
            <a:ext cx="3453774" cy="3377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9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92250" y="476672"/>
            <a:ext cx="8280920" cy="5693866"/>
          </a:xfrm>
          <a:prstGeom prst="rect">
            <a:avLst/>
          </a:prstGeom>
        </p:spPr>
        <p:txBody>
          <a:bodyPr wrap="square">
            <a:spAutoFit/>
          </a:bodyPr>
          <a:lstStyle/>
          <a:p>
            <a:pPr algn="just"/>
            <a:r>
              <a:rPr lang="pl-PL" sz="2800" dirty="0">
                <a:solidFill>
                  <a:srgbClr val="FFC000"/>
                </a:solidFill>
              </a:rPr>
              <a:t>Niedługo potem manufaktura zmienia nazwę na „Patek Philippe &amp; Co” - Patek i Philippe popadli bowiem w konflikt z </a:t>
            </a:r>
            <a:r>
              <a:rPr lang="pl-PL" sz="2800" dirty="0" err="1">
                <a:solidFill>
                  <a:srgbClr val="FFC000"/>
                </a:solidFill>
              </a:rPr>
              <a:t>Czapkiem</a:t>
            </a:r>
            <a:r>
              <a:rPr lang="pl-PL" sz="2800" dirty="0">
                <a:solidFill>
                  <a:srgbClr val="FFC000"/>
                </a:solidFill>
              </a:rPr>
              <a:t> i ten odszedł z firmy.</a:t>
            </a:r>
          </a:p>
          <a:p>
            <a:pPr algn="just"/>
            <a:endParaRPr lang="pl-PL" sz="2800" dirty="0" smtClean="0"/>
          </a:p>
          <a:p>
            <a:pPr algn="just"/>
            <a:r>
              <a:rPr lang="pl-PL" sz="2800" b="1" dirty="0" smtClean="0">
                <a:solidFill>
                  <a:srgbClr val="92D050"/>
                </a:solidFill>
              </a:rPr>
              <a:t>„</a:t>
            </a:r>
            <a:r>
              <a:rPr lang="pl-PL" sz="2800" b="1" dirty="0">
                <a:solidFill>
                  <a:srgbClr val="92D050"/>
                </a:solidFill>
              </a:rPr>
              <a:t>Patek Philippe &amp; Co” zyskał </a:t>
            </a:r>
            <a:r>
              <a:rPr lang="pl-PL" sz="2800" b="1">
                <a:solidFill>
                  <a:srgbClr val="92D050"/>
                </a:solidFill>
              </a:rPr>
              <a:t>rozgłos </a:t>
            </a:r>
            <a:r>
              <a:rPr lang="pl-PL" sz="2800" b="1" smtClean="0">
                <a:solidFill>
                  <a:srgbClr val="92D050"/>
                </a:solidFill>
              </a:rPr>
              <a:t>w </a:t>
            </a:r>
            <a:r>
              <a:rPr lang="pl-PL" sz="2800" b="1" dirty="0">
                <a:solidFill>
                  <a:srgbClr val="92D050"/>
                </a:solidFill>
              </a:rPr>
              <a:t>1851 r., gdy podczas londyńskiej wystawy stoisko firmy odwiedziła brytyjska królowa Wiktoria. </a:t>
            </a:r>
            <a:r>
              <a:rPr lang="pl-PL" sz="2800" dirty="0"/>
              <a:t>Zachwycona wyrobami polskiego rzemieślnika, kupiła jeden zegarek dla siebie, by nosić go jako broszkę przy sukni. Zamówienia zaczęły rosnąć lawinowo, wśród klientów był między innymi najsłynniejszy nowojorski jubiler </a:t>
            </a:r>
            <a:r>
              <a:rPr lang="pl-PL" sz="2800" b="1" dirty="0" err="1">
                <a:solidFill>
                  <a:srgbClr val="92D050"/>
                </a:solidFill>
              </a:rPr>
              <a:t>Tiffany</a:t>
            </a:r>
            <a:r>
              <a:rPr lang="pl-PL" sz="2800" b="1" dirty="0">
                <a:solidFill>
                  <a:srgbClr val="92D050"/>
                </a:solidFill>
              </a:rPr>
              <a:t>. </a:t>
            </a:r>
          </a:p>
        </p:txBody>
      </p:sp>
    </p:spTree>
    <p:extLst>
      <p:ext uri="{BB962C8B-B14F-4D97-AF65-F5344CB8AC3E}">
        <p14:creationId xmlns:p14="http://schemas.microsoft.com/office/powerpoint/2010/main" val="206165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3291" y="243670"/>
            <a:ext cx="8568952" cy="4801314"/>
          </a:xfrm>
          <a:prstGeom prst="rect">
            <a:avLst/>
          </a:prstGeom>
        </p:spPr>
        <p:txBody>
          <a:bodyPr wrap="square">
            <a:spAutoFit/>
          </a:bodyPr>
          <a:lstStyle/>
          <a:p>
            <a:pPr algn="just"/>
            <a:endParaRPr lang="pl-PL" dirty="0"/>
          </a:p>
          <a:p>
            <a:pPr algn="just"/>
            <a:r>
              <a:rPr lang="pl-PL" sz="2400" b="1" dirty="0">
                <a:solidFill>
                  <a:schemeClr val="accent1">
                    <a:lumMod val="40000"/>
                    <a:lumOff val="60000"/>
                  </a:schemeClr>
                </a:solidFill>
              </a:rPr>
              <a:t>Osiągnięciem firmy założonej przez Patka było wyprodukowanie w 1868 roku jednego z pierwszych zegarków na rękę. </a:t>
            </a:r>
            <a:endParaRPr lang="pl-PL" sz="2400" b="1" dirty="0" smtClean="0">
              <a:solidFill>
                <a:schemeClr val="accent1">
                  <a:lumMod val="40000"/>
                  <a:lumOff val="60000"/>
                </a:schemeClr>
              </a:solidFill>
            </a:endParaRPr>
          </a:p>
          <a:p>
            <a:pPr algn="just"/>
            <a:endParaRPr lang="pl-PL" sz="2400" dirty="0"/>
          </a:p>
          <a:p>
            <a:pPr algn="just"/>
            <a:r>
              <a:rPr lang="pl-PL" sz="2400" dirty="0" smtClean="0"/>
              <a:t>Bogacze </a:t>
            </a:r>
            <a:r>
              <a:rPr lang="pl-PL" sz="2400" dirty="0"/>
              <a:t>pragnęli w przenośni i dosłownie "iść z duchem czasu", a zegarki Patka i </a:t>
            </a:r>
            <a:r>
              <a:rPr lang="pl-PL" sz="2400" dirty="0" err="1"/>
              <a:t>Philippe'a</a:t>
            </a:r>
            <a:r>
              <a:rPr lang="pl-PL" sz="2400" dirty="0"/>
              <a:t> nosiły koronowane głowy: królowe Wielkiej Brytanii - Wiktoria i Danii - Luiza, </a:t>
            </a:r>
            <a:r>
              <a:rPr lang="pl-PL" sz="2400" dirty="0" smtClean="0"/>
              <a:t/>
            </a:r>
            <a:br>
              <a:rPr lang="pl-PL" sz="2400" dirty="0" smtClean="0"/>
            </a:br>
            <a:r>
              <a:rPr lang="pl-PL" sz="2400" dirty="0" smtClean="0"/>
              <a:t>a </a:t>
            </a:r>
            <a:r>
              <a:rPr lang="pl-PL" sz="2400" dirty="0"/>
              <a:t>także król Włoch Wiktor Emanuel III. </a:t>
            </a:r>
            <a:endParaRPr lang="pl-PL" sz="2400" dirty="0" smtClean="0"/>
          </a:p>
          <a:p>
            <a:pPr algn="just"/>
            <a:endParaRPr lang="pl-PL" sz="2400" dirty="0"/>
          </a:p>
          <a:p>
            <a:pPr algn="just"/>
            <a:r>
              <a:rPr lang="pl-PL" sz="2400" dirty="0" smtClean="0"/>
              <a:t>Pierwsze </a:t>
            </a:r>
            <a:r>
              <a:rPr lang="pl-PL" sz="2400" dirty="0"/>
              <a:t>zamówienie przyszło w 1868 r. od węgierskiej księżnej </a:t>
            </a:r>
            <a:r>
              <a:rPr lang="pl-PL" sz="2400" dirty="0" err="1"/>
              <a:t>Kocewicz</a:t>
            </a:r>
            <a:r>
              <a:rPr lang="pl-PL" sz="2400" dirty="0"/>
              <a:t>. </a:t>
            </a:r>
          </a:p>
          <a:p>
            <a:pPr algn="just"/>
            <a:endParaRPr lang="pl-PL" sz="2400" dirty="0"/>
          </a:p>
        </p:txBody>
      </p:sp>
      <p:sp>
        <p:nvSpPr>
          <p:cNvPr id="3" name="AutoShape 2" descr="data:image/jpeg;base64,/9j/4AAQSkZJRgABAQAAAQABAAD/2wCEAAkGBxMTEhUTExIVFRUXFxoYFxcYFxgaFxgYGBgaFxcaHRgfHSggGh0lHRcYITEhJSkrLi4uGB8zODMtNygtLisBCgoKBQUFDgUFDisZExkrKysrKysrKysrKysrKysrKysrKysrKysrKysrKysrKysrKysrKysrKysrKysrKysrK//AABEIAQsAvQMBIgACEQEDEQH/xAAcAAABBQEBAQAAAAAAAAAAAAADAgQFBgcBAAj/xAA6EAACAQIEAwYFAgUEAgMAAAABAhEAAwQSITEFQVEGEyJhcYEyQpGhsRTBByNS0fAVYuHxkrIkgoP/xAAUAQEAAAAAAAAAAAAAAAAAAAAA/8QAFBEBAAAAAAAAAAAAAAAAAAAAAP/aAAwDAQACEQMRAD8AhHY0OKNcXnQmFAMzXCKVXooEAV5gaWqUrJQAg0lqdNbobr1oAGfakBqMVpOWKALA1aOAdnLN5Bma53jJmUBgATJBGqEgDTxa71XwtXXsQ9rxBrtpbpUKERrebIussJOpzazG/U0FM4xgxZvPbBkKYnroKjytT3ajDZMTdGYP4pkADfWCBzG1RJSgbQa8wpxkpL26Bo5NDg06NuvZKBrlrjCnL26EUoBFj1pNLyV0CgGSa6qUoilJ7e9BZ2Sk5KdOR6UNYoG+SlG1RC1LywJoG/d0krToLQ3SKAR2oLpR2pMUAhbpOIuKgkkAae3n6U+wFpbhe2HAuQO7Xcu0kFI2XkZJ5RUZjOEsrFb3xqfEPFKQZgGQCSNCSD5RQWXsPw+ziw1w22NtTAZmhWI1aFHiAA5k8xoKm+1vHDhBbsYWzbDNDMWCxaEjKYYhcx5kkQBPOac8BdFtNatLlKMfDm8Qtuc4Zl3aRptqRy1qp9rybmJvFhzEeWUDLHsAaBJx10MGxeHw95T8yK1q4Q3zC4GIfbQ7edOMV2fV7JxGEdnRYzW2H85OsgCCB199ab9l+CXsZkdr1vISC7eHP0IbKNGgfN0GtT/El/0/E2r1hCqMsMjH4gphuc+IQQSBBoKRlobLV17YcDRQuJw4mzdGaADCSN56GduRqoXBQNSKG4o70NzQDihOKOaDcNAJlrkUSK4woBEUpBXSK8tBarh1oE0e/Tc0C81ER5oB2rqigc5vKkXWmkrXstAI16isgoeX3oHOFwVm5cFxiudSCVMDPpCEzoyDI0xqJ21o+JtfqGu3lKIvxEEsAojU5nCyJpomAIe3de1dZBnByW3YmcsTBBA+KCDuRUhwrstfOZ1S3hmJBX4mIBAkHMZUkSNOu0aUD7spYW1adg4um7ldhnClFO0MpaDpPijfWdTUlxLsj37tct3VBMEowJjQDdd9p2qV4Lwu5ZR891VzwAVUKy6AQdlbUSPCN9ZqaSwQY7wmdY03Ez/1QVzg/Zy9hrVu2z51W4WITPPOAWLLCiSSIqO7Y4W/cCEWnKAsZAmJgAH5hGvKNdzyt97hzmMtwTpJKASRsZB1G8r9xzI2DcQqkgBSJkRPmrAz1EHy6UFf4DaFnBqcQxCqHkMPCFuahWEaz77is5xzqXcouVSxKrMwCdB9K1HtPw++cO4tZnZyC8HUwAD4SfDoDotZdisMyHKyMh6MCD9DQMWFBenDigOKARNDijEUk0AwteIpZpJoBsK6grpri0FrvW9aCbR2p7ifpQCYoG8V1DXW19qWqUHlkivEaA86Wun96Lhkkidufpz+1AjDYMurOWCopALEgatAA+4q3cK4bhwneTOgM+Q6AyIMfSqb2h7Q2sOGs9yrusHYMudhJBPOAV9AaquI4visblDkIimYtjICeR35AwNhQbLZ7T4EFka9bVkAkGFgjWNNz1AqXwuOs3PhdHEh9GDQTqprG+F9k7Z+NZ9Zknc+dT3F+HWcLZUIhDsORceHpANBpmKxCCMzKPMvlHQDfnNcwXE7DFgty2WEAgOJgGV0nz/NfP8Ai7cmcoM9dfvSsB2b71h/LHtQfRQcaeLbkSD9ZBPPeitdAIWZJkjzH/FZjwvgOJ7juf1F5bc6AOQwkkmH+MCTMTTnFcTxWCUC+DfsgaPr3q+ZIidOYI96DRc7CNJ01ioXtLwlcVbKSquPhJn4unmPSh9neOpiLQa1c7wroNYYwNmHUifsam0uKxAIMkex/wCdaDFuK8Ku2TF1Mp5HQg+hGlRdwVuPEOHI6m2w0YRl5H6bcqx/jfDGsXWtty2MRmB2I/zlQRDLQmFHcUFqBBpJrprgNBxzXVrjLSkHtQW2+9NqNcMjShDWgSBrSwa425rymgUkUz4o7GLVs+JwQYnQftP96eFR1qEucSKF7iwDJAbfkdQPICNaCI4jhScR3KDNBA6lmOp/P2rROzfYzwhrjCY2HL71T+yKRcF06kkkSdYOpPqa1vhdzwjpQGwnZ22mszR8fwS3ejOJ6eVOO91owuDagrd/sHYYyCVP1HlpT7h3Z4WBED1AqftU4zCgjNByphxdRlPMEajrUtjMPpK1WeJ3IkGZg6UFN4ai4DH274IW05KXAJhVuCA4jkGiegn21XB4hbiFrboyk7qQwkbwwrHOOX823nIPX/P83p//AAy4/wBxfbCXPhvnMhjXPGqzy8ILCen1DWEv5kkGSPuRuPtVd7X8F/U2A6j+ZbDEdWX5l9eY8/Wp8AfEN9AT18/emfDMbLMG1jMvno0T9AKDFrq03NWTtlwzuMTcVR4G8aejakexkVXXWgA1JpZFJy0CmryGk15BNBaXahloolygRNAtKWtJVTXYoCL5VUuJ/wAt7lrdX1X/AG5tx9PxVtBqv9qbAHd3OeYL7H/D9qCa7I8LLEMdAK0bAoAAKyOx2svWQMgBA5cqf4H+JDyA6ACdYmaDV309KSlyDFV3hvaRLwGU+1M+NcWuhsq+Ecjz/wCKC9rigBqY96LZxyNoGH96zKxgL94gvehT1YyfarPhMG1oAHxDaRQW/MOtV/tPhc9tmX4hy6jy86e4TESI+lGv2M6kHpQYpxS2dwZH7c5/5qDvOwOYEhkOYMCQwIMzPX/OdXbjXDTavMpEgmTHpow8/wC1V3E8Guh4RS+fZVGoJ3AG7RvpMe0kNg7HcUN+wC8SdDpuBzj1nahWhluXCRlOcn1E7+hqG7AC9btG3dttbZSCA4jQ7+2/0NSXanD3me33aylxh3jf0qBqOuvpyoKb2y4gLt6BsogfXf3qtMKn+2GF7vEGBAZVYfSD9wagHNAJxQzS2pBoEEUpK4TXUNBaLx1oM60u6aEDFAda6aD3lKRpNAe1rUV2swpNlCPluKT6Hw/uKlbZPKk8XhrLz0J+mo+9BT+GMmcm5myLvl3PvUhjTg7iFrZYRoVuCDp/uG2pHxb1Crh8x5x0k/tU9YcC2RC6iDImfXMT+1A4/hjZN3FMoJyqs/U1onbnh7DDFrakssbbxzqM/hJg0HeEASWAJiNANB9zWiYvDB1ZTzBFBgXBu0lxGzBQ7dXJgCflFaH2d7UvibfjwrqRzUZlnXTy25TvUPi+yDWr0ksFJMEGN6ufA8NkUCSfMkk/U0DrBJMNBAI56EeRqTj2pSKIjpSGoIPtVw63cth9mHMfaaj8Bwx1w7Cz4LrrGf8AoB2gbAxVhNjMddqgcamLTF2zbOawfCUEe7Gd6CI7HcTu921vEuWuLee0C0T4NYnn1q88Pu50yNvlBn1Gp9Zqi9oMG9zFrbSFCZ7hO3jcjL5yAJ9xVpwF1gogQQBPoOvqKCl9vsKy3LbEaZCmYAwSpP3g1TblbhxLDpdQ27lsNbYA5huCeY8xWSdoeDPh7hRtVOqNyZeR9eooIY0hjRHoRoEtSVNcbevCgtdy3zoTrRrrfWf+6E1AkRS1pCrSnXWgInUV3HtNl43yn8UlTRMsgieX5oIfgNpGENROOKtsGBpUXw69kJHQx9DQu0WMJXz0oNW/hTay2dYliW9tv2q44zEFBmGoG9YN2M7T3LdxUzEDbmRrtoPOtG4dgOJi+XbEW7tlxGQrlyCNxpr9TQW1cWtxetJmNqgURrLQdRyNS1i7I1oHgvGlK9CCj3rqmgcTSVUCZ3116Ckg0xx+NZ8M7J8RBVddjtPtvQVXhcveu4iYDMQJ1MfLHTQCrZhwByJkRPOoPg/D8q5ZHU7AtI30HlU3h7BUxM0Du0kQHEgyB5abVGdseC/qbGVAC6ap103HuP2p9eszOm/PznSnZBgDY7UGA3lIJBBBGhB5EUEmtA/iXwPKwxKLAYxcA2zcm99vpWfEUCGFdtiuPSrYoLNdpNduGkm5vpQcaa4d6WWpLUHppYfUaxQs1dQ60Fc4mMmIuCI8U/XX96ZYwZiKsPa3CQ1u8Ih0APqun4/FVfFseVBMdm0thnzFQchyyRvW1cD4uj21h1JgSAwrBeF4GzIN1m8ypNXns/2ZwF0Zke+D171g30BoL/xS8rDcaUzwl2ofE9mWtnNbxN0jo7ZgR67064Y8bnagstm7R0ao2xcFPLRFA4JqB78KrAW7KguczB1zZo+YRM7Rr82oqXxT5UZp2BqA45hHTD5cyGGZyoWIDsSB5kFtTpyoJbAFEthnYD/cfPp+Ip/gsWjzkiRpqDO+mn71WeAY+1fsLbuOUdBkYMNDlESD5x6zO9TQ4WjQ1toIM/5zoJhQx3Go+lCIjcHXciKFhcSQcrkjlP70fEICNDQBxVhbltkuCUYFTPOsT7RcIbDXmtNqN0bkynY+vI+da/fv93BYnygbnzph2kwNjGWSpcLcGqEjUN0jodqDF41otql47CNbco4yspgj/NxQrB3oLDcIpM11qRNAoPXu8+tJNJJoFg15q5Ir0+VBP9oMAhwUHXKgaRuG/wC6zK5brVMG/e4YLc1BEcvlOh1G+n+c4LiPZwZTDHPLEs8aliTl0ACjeOk/QKjgsNm0mKu3ZfhARgwumqcpKMVIggwfbSpPAcVZSOVBqd0jLEzUM9wK2lQ+F47Ig/ajNeza+9BYMLiZqaw10RVXwTz5GrDg3+1APtNeZMM7rupQ/wD1Drm9fDOlLxOJsXLbX0cPC93oZBJB1MHTRpjaT1pyzE3EQoI+I5lOVgOQ5TqNTt58h8StlkdUsgBmzE85Hl1/agonDr4S4wgwdR5R/g+9WLA8VyeKYPrpUJi+Etm2IJ9RE/4PrUlY4M5gnXpFBY7HGLVyA/hnmfhJ9eVSVojLoQV9Z+9VVuBsnyk+dcwGPZGy85+HadAYoLZdthgRGtRd/AAqVMmDIPMGnmF4grEQDt5R+fSnDICYO+4P7UGZdu8ETbW4R408Lnqp+E+k/mqRbG9bL2l4WL+HdJCsfgPKQZAPkYrIblgozK4Kspgg7gigmbpoc60vEChJQdmug9YrldWg7IrgEazXo8q7AoJXhOLGUoQTuRrtO+tOHxLQXMgbdNtR5naoL9QE8ZMLzmovGccF+8EtI5BJ155tw0cgDO/0oGPaE5b5KmQQCRI0I0MjkdBpTe1jCOVd4hw65ZvPbuRnBzHaCG1BEaEbiRppS7eGmNKB3h8UamcC7HXWKYcP4eSYirpwfghJEkAbkkwKAvCSTHP/ACKseCsd53TpcTuy7C5IksBKwNRl8XPWmeGtLZDF7gsPauaglSWVdRGmgcbEa/QipS7w+zcuJfGcDKpCyyqWgwzW/wCqDHiE6DpQEs4Jxc0vE2kXLbtiIy+balo1AiNN5iallWg2LRPlRhciYhoMaf1dJ5HagHdwquNVU0DEXXDWkRIEnvJt5oUDYHMuViYg67kxpRbuHVlh5kwSAZhhrMxyP4oufQdYAk7nzPKgDYznRgwYKCwGqSeQaPFE+XKq9jODm2fBatsoYlcrnvJaSxZm5k9D0qyN561E4riCpeFlgwLLKGDkdpjKD18qBHdlVzZSCOhk/wDNPOF47vBlYQy/Qjkw1/6ooAM7dCN48jULjLbWXV16+E/lD5ET9BQSHHLUAMoO+uu1QHEez9rFEXGlWAglY8Q5T6fvVvw9wXFDDVWGx/BHXl7UwbBFCQokcqDKHau2rLNMAkDc8hy1PKlFMxgSfSjYKzfvq1qxbXIpbNcY/NGhWJgjSDr686AL4cjKJBJ2gzOoHL1FN7lzKdAW1iQNCRodfLap2/ZullsvasqEtsTkYliRGqmBl2mN9Kk7HBldwQpEKInTqSSOp3NBVLFm4+ygev4pliMeAIAljy5D1rQsJwhmcnQDlNVp+zvjfnBMeetBT7qu+rkn8ewpo1x7LhkbLm8DHllbRq0Bez4igP2bW65UjRR9WP8AYfmgaWuDC7hgtxmN+2w8Y1RVLa2zGgJWSo8p9Xlvs81t1t3YVmjLBzZpy6gAbeID2PSlYHAYnAC8LVpXS5lPxZcpUMpMR4pDRHlTzshj8TctkXbDNctXWdLsgd5n1KeLUAbaaAKBvQS3AeGkB4st4GKksYXQAg9SDIPKpHBYhsNfvYc27uIzhLiXAEyKGWMsyMsFVPOc00y4fwrFrfvXv1HdpfZWe1GeCFC+FjAGgAmOQ6VY8Pb+VRPMnc+poE3sNbuOt65aQ3VUKGiSomYBI6mnNtwGAOpb4ROumpjrA1oeKud2qkgnM6oPLMYLHyG5pTJLKx+IAgHnDET9co+lAYgh9GGTLtHizSCDPkJEedKtIFBAEAmTHMncmOddRaLloEFa4KIRNIy0A3NNMdhlvIbbc+fNSNiDyIOs09OulI7nXQa9KCI4LiGyMj+E2mFu4SQiHTMrxsQ2YdPtUldtBwVOoO8H6EGjHgqOSbiKZABlQSQDIB9DTv8AQDlPlQVfg+Ia1dbDXPModswO49efsasFvLHWobj/AA03BIJW4hlWG8jX9hTazjLtxQ9tASdLikxlcaGPI6Ggo+BuWnPci4czKxZgoBTIGBifiYzpyiOdWzBYfC4ewq96qAQQGjM2ubbcgkjaq1wPAYW2P1GpCWy7MxBGgDPA3BVWVZ5zTYMuKZMXdXKoARF1EBju2nKVX1MyAZoJ7iuMBXEXcMoe4lomQsnwgOQNN8rAxrOlWPg+GJsJnzhigJz/ABglQSD5zUHgmw9p3xNoM6rYyslu3mGa3MEbSxMDrtV0s3RAMyTBJiNx05UDAYeBlE+tR9zA+InzNWFdTO9NrtnU+tBDNYgGaTgsCAPMkk+9Sd2xJjkT9udL7o9KCKx1rMCiNB0nQMQPTz2mnHBLQTDqM0vpmncxMtHKZ9NaaY/skHvjELeu2ngKxRoBAJIBBB2k7dTUnhMDZsBVLGGOWSSSWgtEmejUBrUmfSu46w2Qi05tsw+IQSuu8ER9q7esrqAWgxsSDvMSNYrz6be1Aq+4JJ+nlREuExrt+Kbk0S22tA/WlKpOw2phjsQEtXHPyqT9BNTGEXu7ShzmYAZm5sxiT7mgaFSNxFdWznMDf8CpG8DGgB8jz96aYCzDu4LQ0DKRsUmYPuaAeBIDMDvJAPpTrE2cykAwTsejcj568qjuInI8n5jI9Y1H2qUQgietByyTlGaA3ONp8vKuW7kyOmlMcddeVZTlSSGIHi2JB15TpG+ophd4ynfGwL1u3fKB0z5SLiEwGADCY1EaHTprQSuOw2bYa89Y061SeMcdwNi6w/UZGPxABzDKSCCApg+u4g1cRYcjxXmJ5xlUH0ETHvUH2h7H4fGOr3AysoglDBYcp01j96Ci8H4VYttfwtxg8mUXWQjvIEdNEB9KtOG4XZVBYCIUCkQRI0A189qruHw9xsWt0IAtq13jsY8TMx0neAqv5eLyqd4pxQ2yLgTRkQKTCsC58QOsAgAH2oAcNxa4a61pw0NB+AlGslyhRY0UqArGYOpqyYLFtdUk2ykEAZiJZSJVoHIiqp2tx+JRWNsrbsjI5uQJje4sMY10G3QULg3Hrd3uhbW/dKXUZLjKBpcQ6FNJQAmI+HToZC9YYsJzHlpSk0mahsFx+4zMjWcjd4yohDeILmhs8RqFJiNiPd/bxXfLKiNwQdwwMEfmgcYeC076bV7EuAPUwPWot+IJh7gW6wXMpIPygiTBPKQD9KZ4jiC4hEdGdRKuhBiSGBBI5jQb9aCT4ji7gNpVEfzR3u2YIoJMAiDJAHuaT+pzE6R5dKa23J568+Zrgmgf27ldY0zUmnAagKv/AFRUPOgW9RRDfCgsxCqokk7ADnQI4+GOFvZBL92xA6kCY94ip3CX0xNm3dRpR1V1I6ESKY4Im4QQsJEksCCR5KRI94pxatXbfeC2FyzKjaJGogcp/egeFCCczGI3mAKrqcUuYfOz23u2jLI9vxHKxLHMJG3KJkVENiblzEsmIuZifgt5PAq7MMhkEkT4iCRGkA1YMEcpCrlVYUEQMp5b8htA60DPiPGhctq9mw7ZhIY5YgjfQk+2lNuE4a/dbNcuMVUiFgAacoHn+KsSoqkqnPkBoDzI9ad2rQEUEdxi6yWm8OcMCsESPECPEOazAPrULjeyiPhjZuKt4MXJDjMZckiGABUqSYI2A0q3ZetRl7D3Q7k3F7tkhAUlkfXXNOq9FjfnQYpwLtNi+E3Tbud5ewytDW3nPbH9SE7enwny3ra+E8Xs4m0l6xcV7bjQ/kEbgjYg7VWuM8KS5atWMRcttisjZJjPeVCQ2m5lQD5Gs84VicTgGuLhDmt3CGKkxlYCDHqI/wDEUDjsfxC9ftEouaW7tp0t5AASrGc3wXdCNZU0948lvFWkuCf5eICwZCki4bZIGxJPrFMOy2HTubtxibNtgrFleMv8wG4A3/5jbXxV1e0jKow9+2yIjO7OQ0lbZR0bKRMEtJY7x5mgne0WOujDt+qtJKsTaJMqTr3bsu3nHXlpNDwiW+GqbrszuMq5plmdQJtIJgLqTrEiSZqD7evaVmYNeV3GZS5myQDlvqqHVSM0+esVa+C8Cs8R4baYM2cENqY/mJKuIOoBBJB6MpoLtwvidrF2wMkB0ByNGqmRp6QahgHsXXtiWtqBk20QqSZOkwy5dJ+ISNzQuE8P7p0KsboVSFiFFoqzd4I3Mgka1G4rtMl+9dFtwUTKAwmWOpfcCBOmn9J11oAcY4Tbv4i6rWwLZNstczlnuFdcgn4bYMbb6+tPu6ygAbDYdOQpnaxcgEmT15+9Ku4uCBsaB/aid6MSemlMbVyfKnCOZoHInlRFYim6igW8d3veLZ/mNZIW4BGhOsCYDMBynSdaBxfxgQjmxIgdJ+Zj8q858jQsNgbrXw929nAGYIoyoOnPWDBLHpy2p3g8Eisx18a/NqTMyT7R6AxpTjEohU25ykjXrAjQDoenMTQBtcdNnEWEdSUvZ1zTPikMpB6fEI9KuFUDFX7GewHGV+8ItW+c5SzMOmxM+XnV0uXSLciJ8I+pA/egbYxlFzMtoPcaBy0XUyzfKP7bU2xKD4b1pCGGVWEROhAnQgyJEcxTLB3UOIxILnvZt2yNNFVMyx11dtetQ/8AETiz2beGw6glr1+34uQVLiEj1Og9JoC9mO1C28QcBi7g78R3dwrkW+DtAk6yCB/VEjpV7FfPX8abyjEWEUAOqM5I0ZQzDIvtlJB31NXD+F/8SxiMuExbRf2t3DoL3kej/n10oNUfak3G+9IfEAaTTPGYxUUl2CqBJadAOpPSgr3ajgLXcXg8UjeOxdEjabbHLcI9mMiqHjjF24NGGdoPlmJH5qzXe2L3A2W0AMzKlwsJI1GYLGkjaeRqDtlTrl+00EP2SxiW0ANxCM4srbYrDLcJNw6jkGmT/TTvHcWF+1icRasW77qGsEEkstqcuZQORiepHpVU7LIqZLr21ZQxK5icuYAj/wBM3/iKt922uHxlu0YWzct3Qwk5YNwWwW6n4CSera60DbG8btYrBKb1kLf8VtSCJGVQztLadAfc84qudne2WKwBCBiEgSp+cS2UkNJTQ7gAwqjlUng+Gf8AyBYvkpbz3RH9couZZ5AwG81FMO1Vi0rNaYTdDAl9C0dGP1099NJCYv8AbnEYskXO7S1kIK21IzSCokkzG59/Q1H4TEhCWXcnWoSwx5bbCnNh/LWaCx4jij54GgH5ouF4+xYBhPKedV27e1EmnfDryhxmiJ/FBoNi8DBBnrT+2wPOIqtm8LbCDKnUHpU9wPDNcZmuIQBAVGEZpWcx8tdB6+VAjia3rlk/ppktl0+IjWSCdvX8b1K8E4baw6d1ZXKskkTq7n4iSdWJp6GChMogGJkEQInQetKFkHXN8wYa+UAfigbPelRoEcJmAOoB5GOfLQ1A9su0a8PS3ee33t24Sgg5fh8RYtB/28qf8QvIgdrmVVtOty5c/wBq+Lprqu1Y92/7WLjr0LIs2g/dzMuWAGYr8uwgf3oGeJ7aYl8YuLbKWQ+BDORREEDzInxeZ9K+gOE9oVxOEF62ueUzBAQGLAZsknQGRGtfLl9gSY28/SrR2R7V3cBmEE2rgzFRAYMCBmBO2mlBrn+r2rt9r9gWhigGtXLN18rDxeBmInU5Qee8aGozEYvumGK4njFuZGLWLKAKlpiCAwX42OXaf6ielYriMcxvG8rEPmzZtmzRq2nMmT70nHY+5euG5ecu5gFjvAAUfYAe1BZu2/EUxmMuXrYOQhVQkEEhRvHLUmq1cw7KZE6GQRuCNj5VIcPuKedTmEwQbQnegtfYb+JudP0+PY5gQEuhTLCPnj5tPijWfq/4jxx8X/LMpYBlVPxvA0za7TrHpVdt8PtWohAW5k/tTy1G5meZoJC5bERppt6U6wZVRETTBrynQGn9i3pQZLwriGQ5GPhJkf7GkQ30kH18qv8AwHiSXkvfqUDqRCEJOVHOYFjuAYQz6GsyyCatXZUk94smDbgidCCbakekMfrQTXb+8gt4Zs8Mufu0BJaCdHLH5VUAAHfP5GqRiMUWbMSWJMknUknck0DEXWcy7FjAEk8hy/P1NDigl8JeFPWvCoK0ak740+v4oOXcTrTi24Os1GWh+aeWlBZFOzXEU+YLQRQaD2OwjN3dy5JRhNpBBkHd2PTVYq63UhQFuwVEf7p2k+wn2qJ4laCYM5Bly21y5dMuUArEbAHlUxgLhNq0x3a2GPmxUSaB/tAYrJE6nSAKQjqWUEakaCNPUnlSMEgY+LXx8/QGpS1ZWTp/kigz/wDi5gT/AKdcZVZirpmIBMAMCSY0UDWZ8qwVga+mP4kMV4ViMuma0AfPMyqfsTXzqbY7o6fOPwaAGGsBleeQkeZgmPoDSlxxE6A6ZQDsB0FFwCjOo6t/cfuaFiLYzbcl/wDUUDW4ROggdKRRygpS2xO1AnCEzAqy4PE90B/V50jh2EQKCFEnc0G1aBu6iaCy4THl+U1L2MI/OQN4pt2csLJ022qx2Bt70EG0rGn5qTwuIJEgSP8Auh462M+1OsTdNpEFuFlmJ0B1hOs0H//Z"/>
          <p:cNvSpPr>
            <a:spLocks noChangeAspect="1" noChangeArrowheads="1"/>
          </p:cNvSpPr>
          <p:nvPr/>
        </p:nvSpPr>
        <p:spPr bwMode="auto">
          <a:xfrm>
            <a:off x="155575" y="-17907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AutoShape 4" descr="data:image/jpeg;base64,/9j/4AAQSkZJRgABAQAAAQABAAD/2wCEAAkGBxMTEhUTExIVFRUXFxoYFxcYFxgaFxgYGBgaFxcaHRgfHSggGh0lHRcYITEhJSkrLi4uGB8zODMtNygtLisBCgoKBQUFDgUFDisZExkrKysrKysrKysrKysrKysrKysrKysrKysrKysrKysrKysrKysrKysrKysrKysrKysrK//AABEIAQsAvQMBIgACEQEDEQH/xAAcAAABBQEBAQAAAAAAAAAAAAADAgQFBgcBAAj/xAA6EAACAQIEAwYFAgUEAgMAAAABAhEAAwQSITEFQVEGEyJhcYEyQpGhsRTBByNS0fAVYuHxkrIkgoP/xAAUAQEAAAAAAAAAAAAAAAAAAAAA/8QAFBEBAAAAAAAAAAAAAAAAAAAAAP/aAAwDAQACEQMRAD8AhHY0OKNcXnQmFAMzXCKVXooEAV5gaWqUrJQAg0lqdNbobr1oAGfakBqMVpOWKALA1aOAdnLN5Bma53jJmUBgATJBGqEgDTxa71XwtXXsQ9rxBrtpbpUKERrebIussJOpzazG/U0FM4xgxZvPbBkKYnroKjytT3ajDZMTdGYP4pkADfWCBzG1RJSgbQa8wpxkpL26Bo5NDg06NuvZKBrlrjCnL26EUoBFj1pNLyV0CgGSa6qUoilJ7e9BZ2Sk5KdOR6UNYoG+SlG1RC1LywJoG/d0krToLQ3SKAR2oLpR2pMUAhbpOIuKgkkAae3n6U+wFpbhe2HAuQO7Xcu0kFI2XkZJ5RUZjOEsrFb3xqfEPFKQZgGQCSNCSD5RQWXsPw+ziw1w22NtTAZmhWI1aFHiAA5k8xoKm+1vHDhBbsYWzbDNDMWCxaEjKYYhcx5kkQBPOac8BdFtNatLlKMfDm8Qtuc4Zl3aRptqRy1qp9rybmJvFhzEeWUDLHsAaBJx10MGxeHw95T8yK1q4Q3zC4GIfbQ7edOMV2fV7JxGEdnRYzW2H85OsgCCB199ab9l+CXsZkdr1vISC7eHP0IbKNGgfN0GtT/El/0/E2r1hCqMsMjH4gphuc+IQQSBBoKRlobLV17YcDRQuJw4mzdGaADCSN56GduRqoXBQNSKG4o70NzQDihOKOaDcNAJlrkUSK4woBEUpBXSK8tBarh1oE0e/Tc0C81ER5oB2rqigc5vKkXWmkrXstAI16isgoeX3oHOFwVm5cFxiudSCVMDPpCEzoyDI0xqJ21o+JtfqGu3lKIvxEEsAojU5nCyJpomAIe3de1dZBnByW3YmcsTBBA+KCDuRUhwrstfOZ1S3hmJBX4mIBAkHMZUkSNOu0aUD7spYW1adg4um7ldhnClFO0MpaDpPijfWdTUlxLsj37tct3VBMEowJjQDdd9p2qV4Lwu5ZR891VzwAVUKy6AQdlbUSPCN9ZqaSwQY7wmdY03Ez/1QVzg/Zy9hrVu2z51W4WITPPOAWLLCiSSIqO7Y4W/cCEWnKAsZAmJgAH5hGvKNdzyt97hzmMtwTpJKASRsZB1G8r9xzI2DcQqkgBSJkRPmrAz1EHy6UFf4DaFnBqcQxCqHkMPCFuahWEaz77is5xzqXcouVSxKrMwCdB9K1HtPw++cO4tZnZyC8HUwAD4SfDoDotZdisMyHKyMh6MCD9DQMWFBenDigOKARNDijEUk0AwteIpZpJoBsK6grpri0FrvW9aCbR2p7ifpQCYoG8V1DXW19qWqUHlkivEaA86Wun96Lhkkidufpz+1AjDYMurOWCopALEgatAA+4q3cK4bhwneTOgM+Q6AyIMfSqb2h7Q2sOGs9yrusHYMudhJBPOAV9AaquI4visblDkIimYtjICeR35AwNhQbLZ7T4EFka9bVkAkGFgjWNNz1AqXwuOs3PhdHEh9GDQTqprG+F9k7Z+NZ9Zknc+dT3F+HWcLZUIhDsORceHpANBpmKxCCMzKPMvlHQDfnNcwXE7DFgty2WEAgOJgGV0nz/NfP8Ai7cmcoM9dfvSsB2b71h/LHtQfRQcaeLbkSD9ZBPPeitdAIWZJkjzH/FZjwvgOJ7juf1F5bc6AOQwkkmH+MCTMTTnFcTxWCUC+DfsgaPr3q+ZIidOYI96DRc7CNJ01ioXtLwlcVbKSquPhJn4unmPSh9neOpiLQa1c7wroNYYwNmHUifsam0uKxAIMkex/wCdaDFuK8Ku2TF1Mp5HQg+hGlRdwVuPEOHI6m2w0YRl5H6bcqx/jfDGsXWtty2MRmB2I/zlQRDLQmFHcUFqBBpJrprgNBxzXVrjLSkHtQW2+9NqNcMjShDWgSBrSwa425rymgUkUz4o7GLVs+JwQYnQftP96eFR1qEucSKF7iwDJAbfkdQPICNaCI4jhScR3KDNBA6lmOp/P2rROzfYzwhrjCY2HL71T+yKRcF06kkkSdYOpPqa1vhdzwjpQGwnZ22mszR8fwS3ejOJ6eVOO91owuDagrd/sHYYyCVP1HlpT7h3Z4WBED1AqftU4zCgjNByphxdRlPMEajrUtjMPpK1WeJ3IkGZg6UFN4ai4DH274IW05KXAJhVuCA4jkGiegn21XB4hbiFrboyk7qQwkbwwrHOOX823nIPX/P83p//AAy4/wBxfbCXPhvnMhjXPGqzy8ILCen1DWEv5kkGSPuRuPtVd7X8F/U2A6j+ZbDEdWX5l9eY8/Wp8AfEN9AT18/emfDMbLMG1jMvno0T9AKDFrq03NWTtlwzuMTcVR4G8aejakexkVXXWgA1JpZFJy0CmryGk15BNBaXahloolygRNAtKWtJVTXYoCL5VUuJ/wAt7lrdX1X/AG5tx9PxVtBqv9qbAHd3OeYL7H/D9qCa7I8LLEMdAK0bAoAAKyOx2svWQMgBA5cqf4H+JDyA6ACdYmaDV309KSlyDFV3hvaRLwGU+1M+NcWuhsq+Ecjz/wCKC9rigBqY96LZxyNoGH96zKxgL94gvehT1YyfarPhMG1oAHxDaRQW/MOtV/tPhc9tmX4hy6jy86e4TESI+lGv2M6kHpQYpxS2dwZH7c5/5qDvOwOYEhkOYMCQwIMzPX/OdXbjXDTavMpEgmTHpow8/wC1V3E8Guh4RS+fZVGoJ3AG7RvpMe0kNg7HcUN+wC8SdDpuBzj1nahWhluXCRlOcn1E7+hqG7AC9btG3dttbZSCA4jQ7+2/0NSXanD3me33aylxh3jf0qBqOuvpyoKb2y4gLt6BsogfXf3qtMKn+2GF7vEGBAZVYfSD9wagHNAJxQzS2pBoEEUpK4TXUNBaLx1oM60u6aEDFAda6aD3lKRpNAe1rUV2swpNlCPluKT6Hw/uKlbZPKk8XhrLz0J+mo+9BT+GMmcm5myLvl3PvUhjTg7iFrZYRoVuCDp/uG2pHxb1Crh8x5x0k/tU9YcC2RC6iDImfXMT+1A4/hjZN3FMoJyqs/U1onbnh7DDFrakssbbxzqM/hJg0HeEASWAJiNANB9zWiYvDB1ZTzBFBgXBu0lxGzBQ7dXJgCflFaH2d7UvibfjwrqRzUZlnXTy25TvUPi+yDWr0ksFJMEGN6ufA8NkUCSfMkk/U0DrBJMNBAI56EeRqTj2pSKIjpSGoIPtVw63cth9mHMfaaj8Bwx1w7Cz4LrrGf8AoB2gbAxVhNjMddqgcamLTF2zbOawfCUEe7Gd6CI7HcTu921vEuWuLee0C0T4NYnn1q88Pu50yNvlBn1Gp9Zqi9oMG9zFrbSFCZ7hO3jcjL5yAJ9xVpwF1gogQQBPoOvqKCl9vsKy3LbEaZCmYAwSpP3g1TblbhxLDpdQ27lsNbYA5huCeY8xWSdoeDPh7hRtVOqNyZeR9eooIY0hjRHoRoEtSVNcbevCgtdy3zoTrRrrfWf+6E1AkRS1pCrSnXWgInUV3HtNl43yn8UlTRMsgieX5oIfgNpGENROOKtsGBpUXw69kJHQx9DQu0WMJXz0oNW/hTay2dYliW9tv2q44zEFBmGoG9YN2M7T3LdxUzEDbmRrtoPOtG4dgOJi+XbEW7tlxGQrlyCNxpr9TQW1cWtxetJmNqgURrLQdRyNS1i7I1oHgvGlK9CCj3rqmgcTSVUCZ3116Ckg0xx+NZ8M7J8RBVddjtPtvQVXhcveu4iYDMQJ1MfLHTQCrZhwByJkRPOoPg/D8q5ZHU7AtI30HlU3h7BUxM0Du0kQHEgyB5abVGdseC/qbGVAC6ap103HuP2p9eszOm/PznSnZBgDY7UGA3lIJBBBGhB5EUEmtA/iXwPKwxKLAYxcA2zcm99vpWfEUCGFdtiuPSrYoLNdpNduGkm5vpQcaa4d6WWpLUHppYfUaxQs1dQ60Fc4mMmIuCI8U/XX96ZYwZiKsPa3CQ1u8Ih0APqun4/FVfFseVBMdm0thnzFQchyyRvW1cD4uj21h1JgSAwrBeF4GzIN1m8ypNXns/2ZwF0Zke+D171g30BoL/xS8rDcaUzwl2ofE9mWtnNbxN0jo7ZgR67064Y8bnagstm7R0ao2xcFPLRFA4JqB78KrAW7KguczB1zZo+YRM7Rr82oqXxT5UZp2BqA45hHTD5cyGGZyoWIDsSB5kFtTpyoJbAFEthnYD/cfPp+Ip/gsWjzkiRpqDO+mn71WeAY+1fsLbuOUdBkYMNDlESD5x6zO9TQ4WjQ1toIM/5zoJhQx3Go+lCIjcHXciKFhcSQcrkjlP70fEICNDQBxVhbltkuCUYFTPOsT7RcIbDXmtNqN0bkynY+vI+da/fv93BYnygbnzph2kwNjGWSpcLcGqEjUN0jodqDF41otql47CNbco4yspgj/NxQrB3oLDcIpM11qRNAoPXu8+tJNJJoFg15q5Ir0+VBP9oMAhwUHXKgaRuG/wC6zK5brVMG/e4YLc1BEcvlOh1G+n+c4LiPZwZTDHPLEs8aliTl0ACjeOk/QKjgsNm0mKu3ZfhARgwumqcpKMVIggwfbSpPAcVZSOVBqd0jLEzUM9wK2lQ+F47Ig/ajNeza+9BYMLiZqaw10RVXwTz5GrDg3+1APtNeZMM7rupQ/wD1Drm9fDOlLxOJsXLbX0cPC93oZBJB1MHTRpjaT1pyzE3EQoI+I5lOVgOQ5TqNTt58h8StlkdUsgBmzE85Hl1/agonDr4S4wgwdR5R/g+9WLA8VyeKYPrpUJi+Etm2IJ9RE/4PrUlY4M5gnXpFBY7HGLVyA/hnmfhJ9eVSVojLoQV9Z+9VVuBsnyk+dcwGPZGy85+HadAYoLZdthgRGtRd/AAqVMmDIPMGnmF4grEQDt5R+fSnDICYO+4P7UGZdu8ETbW4R408Lnqp+E+k/mqRbG9bL2l4WL+HdJCsfgPKQZAPkYrIblgozK4Kspgg7gigmbpoc60vEChJQdmug9YrldWg7IrgEazXo8q7AoJXhOLGUoQTuRrtO+tOHxLQXMgbdNtR5naoL9QE8ZMLzmovGccF+8EtI5BJ155tw0cgDO/0oGPaE5b5KmQQCRI0I0MjkdBpTe1jCOVd4hw65ZvPbuRnBzHaCG1BEaEbiRppS7eGmNKB3h8UamcC7HXWKYcP4eSYirpwfghJEkAbkkwKAvCSTHP/ACKseCsd53TpcTuy7C5IksBKwNRl8XPWmeGtLZDF7gsPauaglSWVdRGmgcbEa/QipS7w+zcuJfGcDKpCyyqWgwzW/wCqDHiE6DpQEs4Jxc0vE2kXLbtiIy+balo1AiNN5iallWg2LRPlRhciYhoMaf1dJ5HagHdwquNVU0DEXXDWkRIEnvJt5oUDYHMuViYg67kxpRbuHVlh5kwSAZhhrMxyP4oufQdYAk7nzPKgDYznRgwYKCwGqSeQaPFE+XKq9jODm2fBatsoYlcrnvJaSxZm5k9D0qyN561E4riCpeFlgwLLKGDkdpjKD18qBHdlVzZSCOhk/wDNPOF47vBlYQy/Qjkw1/6ooAM7dCN48jULjLbWXV16+E/lD5ET9BQSHHLUAMoO+uu1QHEez9rFEXGlWAglY8Q5T6fvVvw9wXFDDVWGx/BHXl7UwbBFCQokcqDKHau2rLNMAkDc8hy1PKlFMxgSfSjYKzfvq1qxbXIpbNcY/NGhWJgjSDr686AL4cjKJBJ2gzOoHL1FN7lzKdAW1iQNCRodfLap2/ZullsvasqEtsTkYliRGqmBl2mN9Kk7HBldwQpEKInTqSSOp3NBVLFm4+ygev4pliMeAIAljy5D1rQsJwhmcnQDlNVp+zvjfnBMeetBT7qu+rkn8ewpo1x7LhkbLm8DHllbRq0Bez4igP2bW65UjRR9WP8AYfmgaWuDC7hgtxmN+2w8Y1RVLa2zGgJWSo8p9Xlvs81t1t3YVmjLBzZpy6gAbeID2PSlYHAYnAC8LVpXS5lPxZcpUMpMR4pDRHlTzshj8TctkXbDNctXWdLsgd5n1KeLUAbaaAKBvQS3AeGkB4st4GKksYXQAg9SDIPKpHBYhsNfvYc27uIzhLiXAEyKGWMsyMsFVPOc00y4fwrFrfvXv1HdpfZWe1GeCFC+FjAGgAmOQ6VY8Pb+VRPMnc+poE3sNbuOt65aQ3VUKGiSomYBI6mnNtwGAOpb4ROumpjrA1oeKud2qkgnM6oPLMYLHyG5pTJLKx+IAgHnDET9co+lAYgh9GGTLtHizSCDPkJEedKtIFBAEAmTHMncmOddRaLloEFa4KIRNIy0A3NNMdhlvIbbc+fNSNiDyIOs09OulI7nXQa9KCI4LiGyMj+E2mFu4SQiHTMrxsQ2YdPtUldtBwVOoO8H6EGjHgqOSbiKZABlQSQDIB9DTv8AQDlPlQVfg+Ia1dbDXPModswO49efsasFvLHWobj/AA03BIJW4hlWG8jX9hTazjLtxQ9tASdLikxlcaGPI6Ggo+BuWnPci4czKxZgoBTIGBifiYzpyiOdWzBYfC4ewq96qAQQGjM2ubbcgkjaq1wPAYW2P1GpCWy7MxBGgDPA3BVWVZ5zTYMuKZMXdXKoARF1EBju2nKVX1MyAZoJ7iuMBXEXcMoe4lomQsnwgOQNN8rAxrOlWPg+GJsJnzhigJz/ABglQSD5zUHgmw9p3xNoM6rYyslu3mGa3MEbSxMDrtV0s3RAMyTBJiNx05UDAYeBlE+tR9zA+InzNWFdTO9NrtnU+tBDNYgGaTgsCAPMkk+9Sd2xJjkT9udL7o9KCKx1rMCiNB0nQMQPTz2mnHBLQTDqM0vpmncxMtHKZ9NaaY/skHvjELeu2ngKxRoBAJIBBB2k7dTUnhMDZsBVLGGOWSSSWgtEmejUBrUmfSu46w2Qi05tsw+IQSuu8ER9q7esrqAWgxsSDvMSNYrz6be1Aq+4JJ+nlREuExrt+Kbk0S22tA/WlKpOw2phjsQEtXHPyqT9BNTGEXu7ShzmYAZm5sxiT7mgaFSNxFdWznMDf8CpG8DGgB8jz96aYCzDu4LQ0DKRsUmYPuaAeBIDMDvJAPpTrE2cykAwTsejcj568qjuInI8n5jI9Y1H2qUQgietByyTlGaA3ONp8vKuW7kyOmlMcddeVZTlSSGIHi2JB15TpG+ophd4ynfGwL1u3fKB0z5SLiEwGADCY1EaHTprQSuOw2bYa89Y061SeMcdwNi6w/UZGPxABzDKSCCApg+u4g1cRYcjxXmJ5xlUH0ETHvUH2h7H4fGOr3AysoglDBYcp01j96Ci8H4VYttfwtxg8mUXWQjvIEdNEB9KtOG4XZVBYCIUCkQRI0A189qruHw9xsWt0IAtq13jsY8TMx0neAqv5eLyqd4pxQ2yLgTRkQKTCsC58QOsAgAH2oAcNxa4a61pw0NB+AlGslyhRY0UqArGYOpqyYLFtdUk2ykEAZiJZSJVoHIiqp2tx+JRWNsrbsjI5uQJje4sMY10G3QULg3Hrd3uhbW/dKXUZLjKBpcQ6FNJQAmI+HToZC9YYsJzHlpSk0mahsFx+4zMjWcjd4yohDeILmhs8RqFJiNiPd/bxXfLKiNwQdwwMEfmgcYeC076bV7EuAPUwPWot+IJh7gW6wXMpIPygiTBPKQD9KZ4jiC4hEdGdRKuhBiSGBBI5jQb9aCT4ji7gNpVEfzR3u2YIoJMAiDJAHuaT+pzE6R5dKa23J568+Zrgmgf27ldY0zUmnAagKv/AFRUPOgW9RRDfCgsxCqokk7ADnQI4+GOFvZBL92xA6kCY94ip3CX0xNm3dRpR1V1I6ESKY4Im4QQsJEksCCR5KRI94pxatXbfeC2FyzKjaJGogcp/egeFCCczGI3mAKrqcUuYfOz23u2jLI9vxHKxLHMJG3KJkVENiblzEsmIuZifgt5PAq7MMhkEkT4iCRGkA1YMEcpCrlVYUEQMp5b8htA60DPiPGhctq9mw7ZhIY5YgjfQk+2lNuE4a/dbNcuMVUiFgAacoHn+KsSoqkqnPkBoDzI9ad2rQEUEdxi6yWm8OcMCsESPECPEOazAPrULjeyiPhjZuKt4MXJDjMZckiGABUqSYI2A0q3ZetRl7D3Q7k3F7tkhAUlkfXXNOq9FjfnQYpwLtNi+E3Tbud5ewytDW3nPbH9SE7enwny3ra+E8Xs4m0l6xcV7bjQ/kEbgjYg7VWuM8KS5atWMRcttisjZJjPeVCQ2m5lQD5Gs84VicTgGuLhDmt3CGKkxlYCDHqI/wDEUDjsfxC9ftEouaW7tp0t5AASrGc3wXdCNZU0948lvFWkuCf5eICwZCki4bZIGxJPrFMOy2HTubtxibNtgrFleMv8wG4A3/5jbXxV1e0jKow9+2yIjO7OQ0lbZR0bKRMEtJY7x5mgne0WOujDt+qtJKsTaJMqTr3bsu3nHXlpNDwiW+GqbrszuMq5plmdQJtIJgLqTrEiSZqD7evaVmYNeV3GZS5myQDlvqqHVSM0+esVa+C8Cs8R4baYM2cENqY/mJKuIOoBBJB6MpoLtwvidrF2wMkB0ByNGqmRp6QahgHsXXtiWtqBk20QqSZOkwy5dJ+ISNzQuE8P7p0KsboVSFiFFoqzd4I3Mgka1G4rtMl+9dFtwUTKAwmWOpfcCBOmn9J11oAcY4Tbv4i6rWwLZNstczlnuFdcgn4bYMbb6+tPu6ygAbDYdOQpnaxcgEmT15+9Ku4uCBsaB/aid6MSemlMbVyfKnCOZoHInlRFYim6igW8d3veLZ/mNZIW4BGhOsCYDMBynSdaBxfxgQjmxIgdJ+Zj8q858jQsNgbrXw929nAGYIoyoOnPWDBLHpy2p3g8Eisx18a/NqTMyT7R6AxpTjEohU25ykjXrAjQDoenMTQBtcdNnEWEdSUvZ1zTPikMpB6fEI9KuFUDFX7GewHGV+8ItW+c5SzMOmxM+XnV0uXSLciJ8I+pA/egbYxlFzMtoPcaBy0XUyzfKP7bU2xKD4b1pCGGVWEROhAnQgyJEcxTLB3UOIxILnvZt2yNNFVMyx11dtetQ/8AETiz2beGw6glr1+34uQVLiEj1Og9JoC9mO1C28QcBi7g78R3dwrkW+DtAk6yCB/VEjpV7FfPX8abyjEWEUAOqM5I0ZQzDIvtlJB31NXD+F/8SxiMuExbRf2t3DoL3kej/n10oNUfak3G+9IfEAaTTPGYxUUl2CqBJadAOpPSgr3ajgLXcXg8UjeOxdEjabbHLcI9mMiqHjjF24NGGdoPlmJH5qzXe2L3A2W0AMzKlwsJI1GYLGkjaeRqDtlTrl+00EP2SxiW0ANxCM4srbYrDLcJNw6jkGmT/TTvHcWF+1icRasW77qGsEEkstqcuZQORiepHpVU7LIqZLr21ZQxK5icuYAj/wBM3/iKt922uHxlu0YWzct3Qwk5YNwWwW6n4CSera60DbG8btYrBKb1kLf8VtSCJGVQztLadAfc84qudne2WKwBCBiEgSp+cS2UkNJTQ7gAwqjlUng+Gf8AyBYvkpbz3RH9couZZ5AwG81FMO1Vi0rNaYTdDAl9C0dGP1099NJCYv8AbnEYskXO7S1kIK21IzSCokkzG59/Q1H4TEhCWXcnWoSwx5bbCnNh/LWaCx4jij54GgH5ouF4+xYBhPKedV27e1EmnfDryhxmiJ/FBoNi8DBBnrT+2wPOIqtm8LbCDKnUHpU9wPDNcZmuIQBAVGEZpWcx8tdB6+VAjia3rlk/ppktl0+IjWSCdvX8b1K8E4baw6d1ZXKskkTq7n4iSdWJp6GChMogGJkEQInQetKFkHXN8wYa+UAfigbPelRoEcJmAOoB5GOfLQ1A9su0a8PS3ee33t24Sgg5fh8RYtB/28qf8QvIgdrmVVtOty5c/wBq+Lprqu1Y92/7WLjr0LIs2g/dzMuWAGYr8uwgf3oGeJ7aYl8YuLbKWQ+BDORREEDzInxeZ9K+gOE9oVxOEF62ueUzBAQGLAZsknQGRGtfLl9gSY28/SrR2R7V3cBmEE2rgzFRAYMCBmBO2mlBrn+r2rt9r9gWhigGtXLN18rDxeBmInU5Qee8aGozEYvumGK4njFuZGLWLKAKlpiCAwX42OXaf6ielYriMcxvG8rEPmzZtmzRq2nMmT70nHY+5euG5ecu5gFjvAAUfYAe1BZu2/EUxmMuXrYOQhVQkEEhRvHLUmq1cw7KZE6GQRuCNj5VIcPuKedTmEwQbQnegtfYb+JudP0+PY5gQEuhTLCPnj5tPijWfq/4jxx8X/LMpYBlVPxvA0za7TrHpVdt8PtWohAW5k/tTy1G5meZoJC5bERppt6U6wZVRETTBrynQGn9i3pQZLwriGQ5GPhJkf7GkQ30kH18qv8AwHiSXkvfqUDqRCEJOVHOYFjuAYQz6GsyyCatXZUk94smDbgidCCbakekMfrQTXb+8gt4Zs8Mufu0BJaCdHLH5VUAAHfP5GqRiMUWbMSWJMknUknck0DEXWcy7FjAEk8hy/P1NDigl8JeFPWvCoK0ak740+v4oOXcTrTi24Os1GWh+aeWlBZFOzXEU+YLQRQaD2OwjN3dy5JRhNpBBkHd2PTVYq63UhQFuwVEf7p2k+wn2qJ4laCYM5Bly21y5dMuUArEbAHlUxgLhNq0x3a2GPmxUSaB/tAYrJE6nSAKQjqWUEakaCNPUnlSMEgY+LXx8/QGpS1ZWTp/kigz/wDi5gT/AKdcZVZirpmIBMAMCSY0UDWZ8qwVga+mP4kMV4ViMuma0AfPMyqfsTXzqbY7o6fOPwaAGGsBleeQkeZgmPoDSlxxE6A6ZQDsB0FFwCjOo6t/cfuaFiLYzbcl/wDUUDW4ROggdKRRygpS2xO1AnCEzAqy4PE90B/V50jh2EQKCFEnc0G1aBu6iaCy4THl+U1L2MI/OQN4pt2csLJ022qx2Bt70EG0rGn5qTwuIJEgSP8Auh462M+1OsTdNpEFuFlmJ0B1hOs0H//Z"/>
          <p:cNvSpPr>
            <a:spLocks noChangeAspect="1" noChangeArrowheads="1"/>
          </p:cNvSpPr>
          <p:nvPr/>
        </p:nvSpPr>
        <p:spPr bwMode="auto">
          <a:xfrm>
            <a:off x="307975" y="-16383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72988"/>
            <a:ext cx="1512168" cy="21362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Drottning Lovisa av Danmark 1851-1926 av Amalia Lindeg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65104"/>
            <a:ext cx="1772810" cy="2136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9" descr="data:image/jpeg;base64,/9j/4AAQSkZJRgABAQAAAQABAAD/2wCEAAkGBxMTEhUTExMWFhUVGRgZGRgYGBobFxgaGxgdFx4bGhgYHyggHR8lGx0ZITEiJSkrLjAuGh8zODMuNygtLisBCgoKBQUFDgUFDisZExkrKysrKysrKysrKysrKysrKysrKysrKysrKysrKysrKysrKysrKysrKysrKysrKysrK//AABEIAR8ArwMBIgACEQEDEQH/xAAbAAACAwEBAQAAAAAAAAAAAAADBAIFBgEHAP/EAEEQAAECBAMFBgQFAwIEBwAAAAECEQADITEEEkEFUWFx8AYTIoGRoTKxwdEUI0Lh8VJicpKyM4Ki0gcVU2NzwvL/xAAUAQEAAAAAAAAAAAAAAAAAAAAA/8QAFBEBAAAAAAAAAAAAAAAAAAAAAP/aAAwDAQACEQMRAD8A2SxwgSokowJT7oD5RHXpb1gZVu0/mCK+33aIZK8A3z3+kANZ+kCUPX9oOQ2vC/R4wFaqOOnD+tYCKuvnAVNpw+8QmKL365de8QKvRt/BterwElrvTnS/TwImvoX9rRFc3dy4u4FBfX2iEuYTQEZjZOttWFPNhaAmVGj3b5a+0fcOXpEcUnuyCssCwfKrKH0KgGGl+EAXOYVUl+BB+VuG94BtCjQ8vV3gwm2HCK5M2rcPW/CDyZv39365QFmmYWPrBkrrCKJl+urfKCBdx1q316MA6FcePXl9YmDroB7QqJhf0Zt3CCpV5fwRAGEdHXzj469W694+TATCojMjkceAIpf2b2vHxUOut1YiYGpXy936HpATXM66ELrnN15t84+Wu/Vv2hcqp11eAkZsLzJwa/TcNKDSOTFa8Pm/7QrMURrxvw+8BNSweuXT8YqMdtRypKCnL+pRBIqWZKQzudXaG56iQQlIUzOHo9tLCj6WivGxZr0SVF3+FTO1KFhR2pQP6AHDhalliAd7JCQQ3iWQCW4VreLHZ+GUWVlUomy05QoH4auAGqd774Ans9ilM7gPqwNr0rYNGn2Z2eKE+Ih95uDqxs3lALrwSk+IEuQQpPxIUMpdwoumvPzimxWxM6GIU9s2YEKSEuHIIAIdnLe8baRgAGFKcLtXTWGk4ZI0/jlAeS5MRKGYJWUpURUE6ghxpyh/Zu1pamTZegNidwP0vHpMzCIUGKQQb0FehHnnazsr3ajMlDwF1EAHwm7DfqeEBaS1ddW/mGkqFav8v4jMdntr5j3cw+IfCo6jUE+jRpZZ6fd18+UAwDzr/P3gyVfWFAbcR0IIFe7/AMwDaFU66vBArTn7PEJNuf7+UEX16wHwN4+TEIipVHgCzD6wtOP0+cSUeuvKATZlf56/iAiqZv6bh07wEzOvPryiKldU3QpnrT1MAQzKHdpbm8K43FKCfCHUSEoBs5oPvEzNceXXXCATJo7+SndmX7ZR7v6QGj2ZhkSkhKa1qTdSizqL+TeW6LVCg1N30B+kU2DXT+eB6/aLWUr6QDWeJ5+qwCOiAKkvE2gSFROAkIXxkgTEKQX8QZ9R574N17RxcB4ztnZipSikuzkAnXi3G/mIvNh7WK0ZVv3iQH3qDM/E7+caLtJhQunhChY0epoH9LboxaJCpM9H91K6glj6Ee0Bq5U7f0zH7Q0lXv0Yr5SK0sa8Xo/XQfR9/nANykHr9+qejPXrCiJtOt0HzUrAfD6iOEhgN/8AMcHXCn7e3rxaXp6b4DirCFJwr5fb9/WDTFwBSg3VIACjxpxt1eFVV9vn86QWYb9eXW4Qoo24t6v94DqjQeXC/Q9Irps1sTW4lpbzKj7kw4k9eUVmIc4phqkfP5wGt2WXA5emg6+8Xcp2qNBx9GvWKjALlSAy1Vq/C1Gvuh7B7bw61ZRMD6A0fhXWAsEwUD7QAz06F3iX4gCpPnAMJHW+CARXy9ryiWzVZ7cHg6ceg76VgGH68o4RERMe3H3j54Cpx0gEv5/8wt6P7RUTsKGylvy6ig4Evq5dXpFtj1sQ5oR99fWK3E0W2hKRY0uT9PJ7wCWH+0OyFeV+vpAlCm6vXXKJINX6EA/LRu66EEI69YBJmaROYvr7wHURIpiEoU63RM9dXgElUvpCOKmMG3fz9odKS+7p4V2jKHvAVs1b/XnAhMbWJTQLdWf6wsR9OuUAUqfWEZs7u56Zm5BPmFae0Ge3XP6wliiFLCQXYKB5uKQCGMxi1KJUqutTR9ABeFRMHxBRo121c6F9DX7xd4XZGZQKyQxcEAm1ahoPtDY8pAK0qOYhrGjmwBtR+UA32K2gtU0SyolNSXralCfL0jd4zCughVORbr+YxXY/Z/dzEn9Sh6DdzcfKPQFMaM9N2+A8m29P/NyodDFnclai7U1Pi9YY2TtFRUy5uKCkkDw5FKqWpKPimeIVAc2jVbZ2NlmiahCCDld0JUQQwTQ6CjGjNye02bgpefve7R3hbxZWU5clV6Eve/E3gK3Yu11BfdrWlbjMiYj4ZiWLljVKhqk2MaYXhefs9CiF5QFbwANBcAMaBuTwUJah0/j0tAJ7T+F93Rfy6Z3ySscSoVfMQl60cskht+W/Aeet2nKzoKd9OY5cQ9OMUEnsytwpUxKQDmrVQPIU4u+gpuDk2fpxrq3X2gslb+cQxWAUiuZK0qcBSS9WdlbjQ77R2WgacT8t0A8WHQiIV9OvlAFTQNevLjBErB68vvAMyz+3l846tXXvEEGnH+f2iM1YZ3DDUsBuuevWAWnT69dUhHFTXG9v4MFxCADXUde8IzV8Om6vABKqekDIjpU/XpEM0AMpsfKFkpCZ78Mx52+YhtXXnC20PCtB3g/X7wF+kpKQza+XTe/CPkLDZiHarnn7RRSpiiPC/wBK2cwSfiCJZALqbT584DT9mk51lfpxD6ejRplO7dafxHmGz+0Xdza0AYMKuwbS1I1qu0icqVIaYTlpmys5s7FjTgIDRBbuDyI9L+vo0BSljThu+kBnkpUVg0LBQFnbLTyYdVNmBF4AwmR1a78vmWhWUqovT50/eC/WA+W3O8AUczEENW1Q4OXTcQr3gijuN35sSzxQdnMOqX3ktmQlRCSLGoduVPUwHdoy8hmEMAZaCWFM3epAPPKV15wjMxOmh+32EE2zjAVFCWoXVxUAwS+5NfMndFeFX84BxBJNRp9IbkHhuHzEISzV+X265wwiZur0YB4GnXX8QQGsLoX6dP8AP5RMaQCGMnZj1v8AnFbNF+uhDJSeud4Vn3frlAAq8dQmPiH8uuucST116QHUp+X7wtjE/CSHAJo9CDxuOcNTFU9zyaBZ/wB/fSAWw4QFFKlHK5Dfq4Bw7Hnq28xCfOGVgwAFy6Vl7Woa/eB4qWVOCbW1YMGD8mEVswBPk1WvV98A/s6emWrOUOUsUg6m7qPBtK8YtMVOSuWEyUsyvClLqDVAKiQ2elWp4qnSKDCYfOrxOlJ3fcxr8D2ewig5mrULAZrcwGgK7Z+38RLYFRUACMqiHAtze1yeItFrsrbClrSVMgMwu5BL3okVAsl6NyLO7IoIVlmrBJerKYAW8XA67oY2TsYSlZ1gKWlgkgEBuVi7eVYDQYRNC+pLaacb2gyvrThRmp9eMAUulIGrEEa0+m+Aaw4dz1rFVt7HiSksRnUGQnc9CojhFHtras5E5QlzCkFKBYHR/K8U4USXJJJqSS5PmYA0lJOu/wCV+dDBkpLWgUvpuUP92QGarUpe4+cBwj7eXXt5R1BgZJ61j5BL3319/nAPyladbuvKDjrr19YWlJNNLwzLT6dawCi0ddcIq5oYmLLErpXSK1VftAcA9Pnr94JLl60jiZdP461EGSacvtALYvmLftCiz111aD4mY8LKHXXlADmp/VuofpC85AN+EMTleFQI0PyMIy5jiALIQ9Ourxqti7PVlBA3/b2+sZrBTGUHjbbH2iCAOtzcICwlOHEEXWvL9veJLng8+qwIzBATBp6xEn6etP29oGZnn116RIHr3gMntsvPX/y/7EtCaeuutYc2iXnTDuV8kikLUgGcIrKodcIuswLWvpFJK3deUM96Qb7qfxwMA8qQCLdEWhUyOvl7fOJfitw6YfvWDSyTf+YAstoKTTrq0RH36+cTbiz8bQFXjKjrn94SyMet3KG8WG16doAPSA+ycDTXrq0cnLpugoO6/W7mPWFMQYBdY68oCRv66+sFUqBrNPrACxFAXN6D6CmpNIqEgpJSQQoEgg3BBYg8oZx0wJnysxOVJlrUCDqc2t/C3qY1e3dhicDNlMJrAtRpg56KAZjYi9ngMrKmAxcbPxRTr1WKGbJUlRSoFKkliCGIO4i/8wSROUIDeYTFFX82t9YbTX36+UZ7ZUwnh0P2jSSRb1+TwEwKdbmiSvWopx3R0/f5Q7hcOxKlUZ25tcjcIDCbTTlxE9DupMwvvZQC0nkUqELoS2vXXyhrtTjJY2onMHSUSpc1rgqfxA70pVLPk0RxeFVKmKlquk33g1BHD5FxAcGnXHrlDEhJNGhZAq2v2hzBkuWPQEAxLlN5QwhXPrefWF+Nn9xz1tDUlOvXTwE4m/Xt1yiOsGYQFAVb+qRznDsnZcxbFgAQ7k+lBWvKJnZFCRMBUmhBSwcXB1BHEbt8AllJJ3NXrq0LzpDEtFtL2asE5iEjcC5Nrbh00J7WxWGwxHeZ1KKQoJ0PFwKjRuFtIBBOFWqoS43lvZ9Y5gpGbxkshDVp4jcAaefLfFRtXtGucMqQJcuzJ1G593KL7sziAuSiX4csvvBMdwokqUoEaBIln4ibgUo5Cu7VYYLlpxEtPwlUuYLEBKsg8J0SsKS40Kd8C7N9ou5Alzay9DUlHlqPlGnmywFOMywgiZMQgeOc8spllIDBiolyNUiwEZraPY6ckBUoZiq8rOCpHhc/mKCEzADRwBpf4oDarw8nEISVJTMSXyqFxU/CtNW4PFRi+yLOZMx9yZlD/rFD5gRS9l8Bick5Uqd3a5ZKTKWkkKISVEEGyqMKO4uI0+zNtrSofipXcJUkst80pyQA6xRD28R1G+ADs3Zc1BAUhT6MHGmqXHvF7Jwyjelr/QDrlD6E+n8fvC+J2jLlEJUp1qqJaQVzTYUlpBU3EhhRyIA8iQBW53n6DSKXtT2pRhgUJZc/RFwhxeZ/23NLCsQ2hNxc6VO7s/hO7z0UAqatpQWPzEqySwXIdOYhjUNHn+ydgYnEkFCFZVOe8WFBHE5yPEX0DkmAd7IbPVicVnmOsIJmzCf1Kd0g/wCS6tuCo3u1sB3yKNnSSUE0feH3H5sYX2FslOHZMof1icVJyqX4QpCkqD+EVZIUQ0xbsoNFqXowculnLC7Xa4D86CjvAY/C4KYt2SaODwIo3PhzgUw5HGu7UNp6xX7Q7RLlY2ZOlHNKKgMpolYSkJJoaeIKII38WjTysThccl0LyzAwqwWKCikn4hpTyMBVS5mladARdIHh8oSOyJqSGyrH9qvOuZvZ4elyJtAUEeYb1eA7LTBSpqwMuk+INT66RJax7+kAPa22JWFMsLBCZmZmDtlZ6bqjjFFtLtxLKSJcpS6M8xkpsRQAktW3hvGdnyJ80JMxZUEAJTmNhuSDf3JaAHDAUd3aoq3rvgCSe0uJlo7tKwALEjMQL0Jce26K+fPmTVZlqUs0DqJJbc5sOENHCGuVLnQtxbXjrE1YYpua+sAquV4bW6684uOx+1UypikTCkImAPmol06F6MoEgvwivWgNrCM+XlPAwHpuFweVPiWFJRmVLV+pCTYOFMsEKDFw7CgLQbFrVnSQSl1US4MmekBikn9ExgasGIFw5jzzZ221IyS5o72QkpPdqdgxNhQKZ3AXmAIDARv9mYlfdqnpPed4pSkIBypCAShKBmZmSyi9SXA0gHJZloneFI7ycMylA/8AphMpKlPRzmIoz5FGIiWiekSVS1KQtKlGoHhStgCUkLDnMR/idzRWbL2nMM9KVkhBWtKCpOVSZpDspNqAKSCAPjG+LPZ2KRLM3ELOWWgiWC9xJK0lgzgmYpSACSSRxAgMjPUvDzV4aVPWZQmKAIUXYD4cwsx8KmZym2kbXYuzZMiUhcoH88S86s1VFQJD5iwDkhgNQGNTHlnfstPAC+8+K/nHpWz8WE7PQsLYIGZRYFgmfnWGNAyQfKsBbY/ulpTJWTlxAmSixaoQrOHehKAoDlH2JK3ShGWVIQkJcMVEMAEy6skAN4iCSaAD4orcFjELUoJS+ZZmICgwC2dRSqooHLitTxiymYsmXMMtOdSAcoslSgnMEhVdWBa0BN98Um3tqnDSc6g82YcgCScqVlCi7qbwoAFWcnLQPSs7QdpRJnLMuYpaymWFSJiT3aCwIOdwUKynxJALkh2aMZiMXMmKK5iytR3ksHLslNki1BugPkoDZdAG9oRxEpjaH5cfYhIoYDuzu0OIk0RNOUfpUyk+ireUabZnbgKWEz0JQD+tL5eDpLsL1cxlF4UKSVJuIrSk2gPbEzErQ4IWhViCClQPtcQvMwAqU77G3rffvjyrY+1FyFpUknLmzKQ5yqoRUb2NDpSPTNh7dl4l8jgg1SbgMWNKF6+kBkFS5Wey1kbjX1joy/Eh31Ch4hz/AKhx9d5ppeNUk0MPytslVFi1iLjr6wEpkwqUoWDO3zbgL+sAxANDXco8f3HVIvkYJMxOdJNKjQ8qdFuMFVLQK5BlVd9A4e24gm1ucBQqkZk0Fd3KBTdmkhq1DjrhF3g5UzMUCgS4JAYf6hBZ+HyuyiWZT2KS9aE1BD2tXyDBqSxINxDeytrTZCgqWsgAglGY5F7wpNqij3h/tJg2V3gS1cqgN9WV6BvIRSlMBvsHicHjiwSqXPZRGixV3BByrykuxD00uC9pUlGFkYYqzzFLS51WQFFS2vWYoGur7jHnmVq7vbzg/wCJWTmK1FVPESSqnG8BabV2TlAmoK6spSFpZSXSFtoSwIejAhQc5S2t7DLP4acoVJWpkvc90lhWlSWrujNbGxk/ErTh5mWalRzFSyQtACVJKgQfEyVq8JBcnzhCVtKfhJi0S5jEMlVApKiNCFBixJDtv0MB6Coy5MtBxc5KFguQknKpWUEioKlgOLMIznaTtgqZmk4bwSWylTELUGZk/wBCWpQA8ozGLxcycormKK1Gjm7CwG4cogBASQwDRMmIERxJgGpBhtYdJG6vvCMqG5fXzgB7MkpVPQiYSEKV4mvlAJYEVqzU3x6Qdm4eZKCFyZeQgNlQlLXDoIDpI38KvWPLMUgu4JBFiLgjUGLPA7enJAATLBFlAKcH+oIzd2C/9rcA0BXY3BZFrQ75FKS+/KopfzaB7Px0yQsTJZyqAItRjcEa/cCGVp89/wC8LzJYgN/h+zuGw8sCaELUSlJmTA4K1UCUA0SHoNTreKXtXsFMlKZssMM4QpIHhDgkKG6xDbyI3YnULuxKgo6BjlYta/zhLtDgDNkTJafj8K0jeQym8wCBx5QGb2JP/LSHqL3334/xFohIYBndwAdSQ9vIRndnAioq1edLelI0OCIUGJqPWzv9fOAkoFjRquG41NObwAhKTqVVvb0163Q/kqOBIPKx+hhaYhlB2B6P1gB4vCpmoWgJGVYYcGTQhvI80mPPFyihRSoMUkgjiCxj1GWh3A0YjlWj883+uMf202bkWmckeGYGP+QD+6f9sBnsrwxhMEZqwhO4k2fKkZlEAkZiACyRUwJFIuuy0hC5wGXMtNQCWRkKFJW9GLulLEgMsmrQFns/ZmHlzlpMz8paQhpqjJVMKFgrCVAhYUlaQ7BPxMHgW1tjJnKxCwoicFoSArKmWQMskBKnOZ1EJckHMANSYs5ysspXe4oy+8TKSlZKUhIQl1JSpaaKUe8NnSMopViTcD3KEGV8MtICgstLASlXdLSCCQcwlkqQpKmQ7u7h55l0IrbfbiKekajs3sXD4qWPFMC0llgFNKuCHSaEe4Iijx+HQidMQh8qFFICrhixfzccQBBNl7RVhZyZyXKaBaR+pBIJSONHHECA3eH7BYW5XPUP8kjyojp4LP7HYNCSru1MBczF+Gt6EBhy0i2kYwzAhcopVLUHBqCVXHBmLMWYgi7sh2x2h3eEXWs38oPQ+J8xa/wBY5tAecDKSSkMkkkDUCregaCPA0Hh1184kVQEJ6IDKTF92QmoVjEpmAKdK8oNswSSKG9AqHe1+zJUtUuZKASFggpTRLhiCBYOCxApQcXDNaQfZOylYqb3aTlABUpTEhI0pvJYNzOkBShSlhCElSlFgBck9feNzhpacBKQgBK585VifjISVGrOEIFBS5GpMBbyZ5JIRlfMFEEt4VJfQXfyvHcRiMplzS6QoiWoGlS5lmuoXmTx70HQRT9ncS8mS5yrXKCM1ySE+E1ucnjYxb4zApnS1yFkFJoDZSSGKVUsUqYhhoKCAotpYLu5ygAyZniTuGpT5KtuBTEMMCOBDC3Bx8j6GLDBLViZBRNGTEyVZVgi0wJor/FYNxwZ2hJCHNaEOlQtlP8A+rwDQW51rX/6qY73b0icwUTwBFBrQx1KWBpq/wBCPdoKtING6dh8/aA5KmWp8O5nbUekC25gBOkTJYuwUi/xByPUuPOCpZ2s3EU8uTxJK29vTT5f9JgPLSlqdP1SOonLlqzILK8xyqkhQ5gj3MWnajB93iFFI8EzxJ9WI9fmIq1QF7hO00tKpy+6mIXMAUMplMFuVEEiWnMAr4VTAspA3tCU7a4CSJEoSipu8Ucq1TCMxGZ0saqcu7lKbNWoVEpYJgGQCTmJJJLkkuSSXJJ1NXiak+HyiAtBQoFsxID1KQ5A1IS4fk8Ba9i9oT5U4SkS1TZaz8IpkI8RUkkNauUkAvvNSds8euZiMmVSUSHSMz1UrxFR5jKw3AHUxZdlthzUKK1qlTMPNSGCSVpX4SUzElvAwKk1APiUGhvtVsCdPMruUpYZgpPhQHUA8wqJrRCUszgANQ0DDpNBWChNIKrDJRmAUlYBbMl8pa5S7Ol6A0e7C0dXLYPpWArilYWFoUUqSQoEXBBcGLKfi5s5SQSVLNAlJUXUS5YKUb8KMBuiOBwM2evu5Kcx1NkpG9SmoKc6UBjXyZGG2bLzzFZ5ygzj41b0oT+lG9R8zZIDmztnytnyjiJ5eYQ1GcPXupe9RaqrMNEgkz7MS/xAXi5yAZi1ZZeYOJcoAMJbjXMp1XNeIjMyjP2jiklSXRLUkqS7IlyipykPcqAPFTbhT0m/8W6tAZbCzQmevDJZ0Ilqlv8A1S0iWR5gJ8s0XWFnCYmXMTLLrUXoMwNQcxJFmIuQ4G8Rku0ODVImnFpmeNK0lKSzKDAEOLUcEbjGg2biUGYialX5OIADf0zNDwUWUgsPiTAc26kylDHSnORIlz5f9crNcP8ArQ58ns1Wp8lM1InymUFJDt+pLNmH9wFG1Aa4hwJLePItKwsEFJIIIZiC+YGxdvpGdKZmzZilhOfBKU5ALrkqLCxr8RYXBprcLJ21FOvl846+moPqQXH28oYnYcKAmSWUCkUSzEb0NSz04wkg14HpvWAKPi4UPrElo13s/IhvQP8AOIBx4hoB6GtN2o5ERKUsKFuBf6m+6ApO1WD7yQVCqpZzC1rL/wC7yjEhVI9RcXLF6EGxNmO8XjzXaeFMmauU7gGh3jSt7H2gFFJgiQ0Rf6QZApABVMNoLKX0z05Ufk8AmprE5a4DZdnNrpmqTgUyu7l5SEkutaxVUwzCkpCStOdWZJGVQFxSLjbfaBMmXLWhKZ6J2ZDggyyUslYVMH6iksA2inf9PnEyYpOZlFIWkoUzOUkglL3AJAcC4oaEiDbJkTVlUqSlS87FSAHS4oFl6IaozuKEh2JEAeetAJMvMEGoC2dP9pILKb+qjjQRfbC7OTJ6QuY8uUWILeNY0yg/Cn+4jkDcWOC2BIwaRPxa0qUCkhLPLSczFks81QDmzatR4Y2L2r/ET51MstPdBAURnOZSgSeJOWgs1zAL7Z25LwSfw2GlMsB/ElQQl/1EqrNJ3u1L0aMNjp61qK5iiuYq5JqTu3AaABgI9C7fTErw8tw6+8QJbPmOYF0jWtKbwnhA+yXZoys68TKQZhbIDlXkS1dCAok6PQcYCw7ObCGEQUZytSyFL0AUAUskXZt/tFkrSl4LMUzV/fV4x/bbbfdIGHlqImFitQopKbgUspRY8AP7oBPtmlkJ8a1eLXKwYf2pGm/cYq+zm0EpKsPNrKmuBWiVkN5BVORAO+LDt5PdaEZwrKCSAGymgDupVTWm7e7xkpggPScBjQhUvDT6qSr8pagWmgAh3sVAXG+oi7moQoLQpGZBBChoUkVA1Zjp8xTBbC2omekYWeTmFZUwFlOm1dFAsx1tf4tVsjGzBMVJnkFbBSFpoJqQGLDRSaOBoXFHgKnGd5s2YlUrMvCzDVCiXlq1AVo7uHvUGozReYfESMWkKQpla0qCdFp1q1X8zFk3h8TKSpwoEUL6MaMXNDGL2v2XmYcnEYZZKEupgSFy08D+tI9WuDUwF/OlKR8VNHFQX48/lCwWqmVi7fJj/MKbD7VlgmcAdM41FLiztWlOEW8nHYSYWTMQlVLKSk62SpvYQCi5JfxmpJA1sKPxoacIzXazA0E0JLpos0arMLvQn3EbSfswqUT3/hY+HLldwR8YL2OgEQxWxiqWqWAhlJy/EQzi/wAO9jAeTgMYNLMaMdhcWf1SOZWrj/Zwh7Cf+HpBBm4kAbpad1fjUdz/AKYDGTx7AnyDk+1X3Q1szYmJnKaVJUWLFRGVAYsQVKYPwvwj0fZ+zMHhgrKMxA8al+M2yFz8KSQs0DODuEPpxsxYdKQkFJUlz41HK4HwlKXpd72o0BksL2Ily095jJwCRUpSciORmKZRvZISeMdxXa6RISZWBlA1+IpKZT2dnzzDaqmvcxLbfY+bNdf4ozlijTP01c/ACAyf0pTUmm6Mf3BQ4UCki4III1qDUecBPHYubOV3k2YVq42SLslIokcBEcLh5i15ZKCtZB8ITmdNHzJIIKXa9LRdbL7Mz5q5YVLXLlL+KYUsyQCpwDVzQB6OoGojd7F2DKw2bus3jy5itQJLPqAKVJgENh7BGSTNxOZU9DKSHyokm+VMuUyHAZyQSSm9A2hUG664xJKbBrnTfGf7T7cOHSAhOabMfKTWWjKAC+8h0+Hi53EOdptupwyWDGcR4UmyRbMv+2lv1NSgJHls+cpalLUoqUoklRqSTqYscUtSgtaiVLUXUo3JLC/TNuiuAgHMdLAmzQNJkwU4LNoVI3X+sWOPT+bNP/uTP95hKYKEiA9R2bslGHk90kCqfzFZXKyQQoqFyLsnc0Uk3FBEz8LjKBQeVO8SNGbM7pUCWzA8711mGmZ0JUDRSQoNuIB+sVPbDBCZhZuYf8Md4k7iipvvTmT5iAFK2ocOlMvEWQQETiKKDMApvgXloSWFaGrC/EzxCt/pT6jq/meyO0SpKe4nDvZJoxYqSncAqikt+k+W6NFhQtKETMHME2SkuJKiXAqMstZLoYWQt2YCloCz252elz/EAlEzVQ/V/kBc8b84zE/seQSFpVr8LqSQ29t+h+sbDCbalLWE5gCoVQrwzARoUGtt243iwSsOz6D0rAeTLkrkURMXLrQS1qD/AOktFxs+Vj1t+dMlpFsxzLNjY+XxRvlYSUVFSpUsrvmKElRLMDmId6CsTOCl1BQL7zfm9NYDzfbmIxcoAjFTFIJyuFZWVU/pAZw94vNg4KZl/NK1JMoKKlTSSVLdPhcMFJGYhVXe8ajEbHkLQZa0ukt+ogu7gu99X+cERs+SmgSHNybqZ0gkhnLE6fIQFX30pCkoJSJtcifCgTQgO9HypF3UzFwNIZCFpZShnTV8iPEhg9Qn4hpQXffFiiShAoAwGXeSLAEmp8yY6pVKQAyg6cL6tofI34RXzOz+FUrOZCMxVmeocu9QCAXNbVcvDSNoS1LVLC050fEgEZk2NQOBEdRMmFRGQZXDKUWJDXCACfioxIpXhAHPrC68SkoUonIAFOpTJAALZq0ajh943xWztoSJU8pExS584nwZyUoyIKh4HyS6JZmzEly9SBdrJUuZhJju6GWk/wBwUEh9C7kedIA2DxwxkqcmXNmISFZBNTlC6+KxqnUOQkkVBBdl5uxCrBy8M4zygnKqrOlTFQuRmQVHLo7aRV9gcBOllcxSMsuYkAZgylEVBTrlZRrY+VdD/wCYp/EJkDMFKSVFKkqAIDMUKJYirFn4sRAed9oMGZClSyXZQqxDgpCgW5EU0inTGi7bzc092IzBJqCMzDKSH0ow5RQSxAWW0R+bN/8Alm8vjVCZEabtZgEInDuwQFpKyCXZWdQLHiwLVq+lqNGBXMJCA58INg2ZQSDU7yLPAej9mnGFkPcS5Y/6Q3mxHpFoZKSCCAQaEMGIIsRrCGAX4cQhI/4RVlFgWQFJHCoaH8BiUzZUuan4ZiUrS9CygFBxyMB5pt3YJlTSj9BqgnVJsDxFjvZ9YqZXeyF55SihXCx4EGh1vxj1jbmyu/kkAeNLqRvzCuXcymb03Ri0YSxYVAfrk0ACV2nlTUhGNkgtZaQ7HeAPEg8Uk10EXcmWmcB+Gx6gUgMlQlzgL0OcCaxYPmUYz8zZKSHa5oByB+to4OziCAp6s7EWIoa+/pAbDEDGkDIcKpYo5VNQD/yBJ/3UeCTZ+LMsNIl96HqJ4yFnqXSCX3NreMbK2PigWlz1AcJi20sCYdly58t8+Km5EpBNXvUu4JIzPaA1ap2KUh/w6RMDMO/RlJ/yCSW8onhVYpSWnS5CTcFM1ZBPLu6f6i++MXh/xs1Qy4iYhJDgqUMxDs7J476w6rZEwp8WJnKOrzF5DWjh7bxrAaXDTVyQfxGJkm7eDuwA5LeKYX/fW8Aw8yQJhKFzFqWQ7qmFArl8KSRLADF8tR5iMDK2uykCYGVIzDMCzgJdeYoDlwkgbgsxrsJtXDpZSlqK1Zipwp/AuXLW5sWzpPJLV1C9TPXVISAasl3erFwwZqW376Rje2O2FKUmVKmqyh85SWCy+VnSXoQsFBZiKg0JTxPapWXu5KVBAzfGoqV4u8zDO707yhuMibxWLmKmKKlnMpTZjvLAE8y1d5LwC+RSCFJcEWal3SbHUEjzg69rzTlK8sxKG/LWHlqb+tIIzX+UGlynYHrX6QvNlU5VgN9sra8pWGMyWEJEoZpiEIypSPiWEpIDsHqAxO+LeZPQFyQzlZaWQQQ+UqJFdEh6DdGU/wDDjZzCZPUBVkIqXofF4fhYnKKuaG2uoCJZnmhzykpbcApKny7tHt8IgMZ27ny1IwuQGqZik1DBBIFgTUlLjgD5ZVMP9ocEmTPMlJJEtMtLm5ZCSX5kk+cIyzAf/9k="/>
          <p:cNvSpPr>
            <a:spLocks noChangeAspect="1" noChangeArrowheads="1"/>
          </p:cNvSpPr>
          <p:nvPr/>
        </p:nvSpPr>
        <p:spPr bwMode="auto">
          <a:xfrm>
            <a:off x="155575" y="-1790700"/>
            <a:ext cx="22860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11" descr="data:image/jpeg;base64,/9j/4AAQSkZJRgABAQAAAQABAAD/2wCEAAkGBxMTEhUTExMWFhUVGRgZGRgYGBobFxgaGxgdFx4bGhgYHyggHR8lGx0ZITEiJSkrLjAuGh8zODMuNygtLisBCgoKBQUFDgUFDisZExkrKysrKysrKysrKysrKysrKysrKysrKysrKysrKysrKysrKysrKysrKysrKysrKysrK//AABEIAR8ArwMBIgACEQEDEQH/xAAbAAACAwEBAQAAAAAAAAAAAAADBAIFBgEHAP/EAEEQAAECBAMFBgQFAwIEBwAAAAECEQADITEEEkEFUWFx8AYTIoGRoTKxwdEUI0Lh8VJicpKyM4Ki0gcVU2NzwvL/xAAUAQEAAAAAAAAAAAAAAAAAAAAA/8QAFBEBAAAAAAAAAAAAAAAAAAAAAP/aAAwDAQACEQMRAD8A2SxwgSokowJT7oD5RHXpb1gZVu0/mCK+33aIZK8A3z3+kANZ+kCUPX9oOQ2vC/R4wFaqOOnD+tYCKuvnAVNpw+8QmKL365de8QKvRt/BterwElrvTnS/TwImvoX9rRFc3dy4u4FBfX2iEuYTQEZjZOttWFPNhaAmVGj3b5a+0fcOXpEcUnuyCssCwfKrKH0KgGGl+EAXOYVUl+BB+VuG94BtCjQ8vV3gwm2HCK5M2rcPW/CDyZv39365QFmmYWPrBkrrCKJl+urfKCBdx1q316MA6FcePXl9YmDroB7QqJhf0Zt3CCpV5fwRAGEdHXzj469W694+TATCojMjkceAIpf2b2vHxUOut1YiYGpXy936HpATXM66ELrnN15t84+Wu/Vv2hcqp11eAkZsLzJwa/TcNKDSOTFa8Pm/7QrMURrxvw+8BNSweuXT8YqMdtRypKCnL+pRBIqWZKQzudXaG56iQQlIUzOHo9tLCj6WivGxZr0SVF3+FTO1KFhR2pQP6AHDhalliAd7JCQQ3iWQCW4VreLHZ+GUWVlUomy05QoH4auAGqd774Ans9ilM7gPqwNr0rYNGn2Z2eKE+Ih95uDqxs3lALrwSk+IEuQQpPxIUMpdwoumvPzimxWxM6GIU9s2YEKSEuHIIAIdnLe8baRgAGFKcLtXTWGk4ZI0/jlAeS5MRKGYJWUpURUE6ghxpyh/Zu1pamTZegNidwP0vHpMzCIUGKQQb0FehHnnazsr3ajMlDwF1EAHwm7DfqeEBaS1ddW/mGkqFav8v4jMdntr5j3cw+IfCo6jUE+jRpZZ6fd18+UAwDzr/P3gyVfWFAbcR0IIFe7/AMwDaFU66vBArTn7PEJNuf7+UEX16wHwN4+TEIipVHgCzD6wtOP0+cSUeuvKATZlf56/iAiqZv6bh07wEzOvPryiKldU3QpnrT1MAQzKHdpbm8K43FKCfCHUSEoBs5oPvEzNceXXXCATJo7+SndmX7ZR7v6QGj2ZhkSkhKa1qTdSizqL+TeW6LVCg1N30B+kU2DXT+eB6/aLWUr6QDWeJ5+qwCOiAKkvE2gSFROAkIXxkgTEKQX8QZ9R574N17RxcB4ztnZipSikuzkAnXi3G/mIvNh7WK0ZVv3iQH3qDM/E7+caLtJhQunhChY0epoH9LboxaJCpM9H91K6glj6Ee0Bq5U7f0zH7Q0lXv0Yr5SK0sa8Xo/XQfR9/nANykHr9+qejPXrCiJtOt0HzUrAfD6iOEhgN/8AMcHXCn7e3rxaXp6b4DirCFJwr5fb9/WDTFwBSg3VIACjxpxt1eFVV9vn86QWYb9eXW4Qoo24t6v94DqjQeXC/Q9Irps1sTW4lpbzKj7kw4k9eUVmIc4phqkfP5wGt2WXA5emg6+8Xcp2qNBx9GvWKjALlSAy1Vq/C1Gvuh7B7bw61ZRMD6A0fhXWAsEwUD7QAz06F3iX4gCpPnAMJHW+CARXy9ryiWzVZ7cHg6ceg76VgGH68o4RERMe3H3j54Cpx0gEv5/8wt6P7RUTsKGylvy6ig4Evq5dXpFtj1sQ5oR99fWK3E0W2hKRY0uT9PJ7wCWH+0OyFeV+vpAlCm6vXXKJINX6EA/LRu66EEI69YBJmaROYvr7wHURIpiEoU63RM9dXgElUvpCOKmMG3fz9odKS+7p4V2jKHvAVs1b/XnAhMbWJTQLdWf6wsR9OuUAUqfWEZs7u56Zm5BPmFae0Ge3XP6wliiFLCQXYKB5uKQCGMxi1KJUqutTR9ABeFRMHxBRo121c6F9DX7xd4XZGZQKyQxcEAm1ahoPtDY8pAK0qOYhrGjmwBtR+UA32K2gtU0SyolNSXralCfL0jd4zCughVORbr+YxXY/Z/dzEn9Sh6DdzcfKPQFMaM9N2+A8m29P/NyodDFnclai7U1Pi9YY2TtFRUy5uKCkkDw5FKqWpKPimeIVAc2jVbZ2NlmiahCCDld0JUQQwTQ6CjGjNye02bgpefve7R3hbxZWU5clV6Eve/E3gK3Yu11BfdrWlbjMiYj4ZiWLljVKhqk2MaYXhefs9CiF5QFbwANBcAMaBuTwUJah0/j0tAJ7T+F93Rfy6Z3ySscSoVfMQl60cskht+W/Aeet2nKzoKd9OY5cQ9OMUEnsytwpUxKQDmrVQPIU4u+gpuDk2fpxrq3X2gslb+cQxWAUiuZK0qcBSS9WdlbjQ77R2WgacT8t0A8WHQiIV9OvlAFTQNevLjBErB68vvAMyz+3l846tXXvEEGnH+f2iM1YZ3DDUsBuuevWAWnT69dUhHFTXG9v4MFxCADXUde8IzV8Om6vABKqekDIjpU/XpEM0AMpsfKFkpCZ78Mx52+YhtXXnC20PCtB3g/X7wF+kpKQza+XTe/CPkLDZiHarnn7RRSpiiPC/wBK2cwSfiCJZALqbT584DT9mk51lfpxD6ejRplO7dafxHmGz+0Xdza0AYMKuwbS1I1qu0icqVIaYTlpmys5s7FjTgIDRBbuDyI9L+vo0BSljThu+kBnkpUVg0LBQFnbLTyYdVNmBF4AwmR1a78vmWhWUqovT50/eC/WA+W3O8AUczEENW1Q4OXTcQr3gijuN35sSzxQdnMOqX3ktmQlRCSLGoduVPUwHdoy8hmEMAZaCWFM3epAPPKV15wjMxOmh+32EE2zjAVFCWoXVxUAwS+5NfMndFeFX84BxBJNRp9IbkHhuHzEISzV+X265wwiZur0YB4GnXX8QQGsLoX6dP8AP5RMaQCGMnZj1v8AnFbNF+uhDJSeud4Vn3frlAAq8dQmPiH8uuucST116QHUp+X7wtjE/CSHAJo9CDxuOcNTFU9zyaBZ/wB/fSAWw4QFFKlHK5Dfq4Bw7Hnq28xCfOGVgwAFy6Vl7Woa/eB4qWVOCbW1YMGD8mEVswBPk1WvV98A/s6emWrOUOUsUg6m7qPBtK8YtMVOSuWEyUsyvClLqDVAKiQ2elWp4qnSKDCYfOrxOlJ3fcxr8D2ewig5mrULAZrcwGgK7Z+38RLYFRUACMqiHAtze1yeItFrsrbClrSVMgMwu5BL3okVAsl6NyLO7IoIVlmrBJerKYAW8XA67oY2TsYSlZ1gKWlgkgEBuVi7eVYDQYRNC+pLaacb2gyvrThRmp9eMAUulIGrEEa0+m+Aaw4dz1rFVt7HiSksRnUGQnc9CojhFHtras5E5QlzCkFKBYHR/K8U4USXJJJqSS5PmYA0lJOu/wCV+dDBkpLWgUvpuUP92QGarUpe4+cBwj7eXXt5R1BgZJ61j5BL3319/nAPyladbuvKDjrr19YWlJNNLwzLT6dawCi0ddcIq5oYmLLErpXSK1VftAcA9Pnr94JLl60jiZdP461EGSacvtALYvmLftCiz111aD4mY8LKHXXlADmp/VuofpC85AN+EMTleFQI0PyMIy5jiALIQ9Ourxqti7PVlBA3/b2+sZrBTGUHjbbH2iCAOtzcICwlOHEEXWvL9veJLng8+qwIzBATBp6xEn6etP29oGZnn116RIHr3gMntsvPX/y/7EtCaeuutYc2iXnTDuV8kikLUgGcIrKodcIuswLWvpFJK3deUM96Qb7qfxwMA8qQCLdEWhUyOvl7fOJfitw6YfvWDSyTf+YAstoKTTrq0RH36+cTbiz8bQFXjKjrn94SyMet3KG8WG16doAPSA+ycDTXrq0cnLpugoO6/W7mPWFMQYBdY68oCRv66+sFUqBrNPrACxFAXN6D6CmpNIqEgpJSQQoEgg3BBYg8oZx0wJnysxOVJlrUCDqc2t/C3qY1e3dhicDNlMJrAtRpg56KAZjYi9ngMrKmAxcbPxRTr1WKGbJUlRSoFKkliCGIO4i/8wSROUIDeYTFFX82t9YbTX36+UZ7ZUwnh0P2jSSRb1+TwEwKdbmiSvWopx3R0/f5Q7hcOxKlUZ25tcjcIDCbTTlxE9DupMwvvZQC0nkUqELoS2vXXyhrtTjJY2onMHSUSpc1rgqfxA70pVLPk0RxeFVKmKlquk33g1BHD5FxAcGnXHrlDEhJNGhZAq2v2hzBkuWPQEAxLlN5QwhXPrefWF+Nn9xz1tDUlOvXTwE4m/Xt1yiOsGYQFAVb+qRznDsnZcxbFgAQ7k+lBWvKJnZFCRMBUmhBSwcXB1BHEbt8AllJJ3NXrq0LzpDEtFtL2asE5iEjcC5Nrbh00J7WxWGwxHeZ1KKQoJ0PFwKjRuFtIBBOFWqoS43lvZ9Y5gpGbxkshDVp4jcAaefLfFRtXtGucMqQJcuzJ1G593KL7sziAuSiX4csvvBMdwokqUoEaBIln4ibgUo5Cu7VYYLlpxEtPwlUuYLEBKsg8J0SsKS40Kd8C7N9ou5Alzay9DUlHlqPlGnmywFOMywgiZMQgeOc8spllIDBiolyNUiwEZraPY6ckBUoZiq8rOCpHhc/mKCEzADRwBpf4oDarw8nEISVJTMSXyqFxU/CtNW4PFRi+yLOZMx9yZlD/rFD5gRS9l8Bick5Uqd3a5ZKTKWkkKISVEEGyqMKO4uI0+zNtrSofipXcJUkst80pyQA6xRD28R1G+ADs3Zc1BAUhT6MHGmqXHvF7Jwyjelr/QDrlD6E+n8fvC+J2jLlEJUp1qqJaQVzTYUlpBU3EhhRyIA8iQBW53n6DSKXtT2pRhgUJZc/RFwhxeZ/23NLCsQ2hNxc6VO7s/hO7z0UAqatpQWPzEqySwXIdOYhjUNHn+ydgYnEkFCFZVOe8WFBHE5yPEX0DkmAd7IbPVicVnmOsIJmzCf1Kd0g/wCS6tuCo3u1sB3yKNnSSUE0feH3H5sYX2FslOHZMof1icVJyqX4QpCkqD+EVZIUQ0xbsoNFqXowculnLC7Xa4D86CjvAY/C4KYt2SaODwIo3PhzgUw5HGu7UNp6xX7Q7RLlY2ZOlHNKKgMpolYSkJJoaeIKII38WjTysThccl0LyzAwqwWKCikn4hpTyMBVS5mladARdIHh8oSOyJqSGyrH9qvOuZvZ4elyJtAUEeYb1eA7LTBSpqwMuk+INT66RJax7+kAPa22JWFMsLBCZmZmDtlZ6bqjjFFtLtxLKSJcpS6M8xkpsRQAktW3hvGdnyJ80JMxZUEAJTmNhuSDf3JaAHDAUd3aoq3rvgCSe0uJlo7tKwALEjMQL0Jce26K+fPmTVZlqUs0DqJJbc5sOENHCGuVLnQtxbXjrE1YYpua+sAquV4bW6684uOx+1UypikTCkImAPmol06F6MoEgvwivWgNrCM+XlPAwHpuFweVPiWFJRmVLV+pCTYOFMsEKDFw7CgLQbFrVnSQSl1US4MmekBikn9ExgasGIFw5jzzZ221IyS5o72QkpPdqdgxNhQKZ3AXmAIDARv9mYlfdqnpPed4pSkIBypCAShKBmZmSyi9SXA0gHJZloneFI7ycMylA/8AphMpKlPRzmIoz5FGIiWiekSVS1KQtKlGoHhStgCUkLDnMR/idzRWbL2nMM9KVkhBWtKCpOVSZpDspNqAKSCAPjG+LPZ2KRLM3ELOWWgiWC9xJK0lgzgmYpSACSSRxAgMjPUvDzV4aVPWZQmKAIUXYD4cwsx8KmZym2kbXYuzZMiUhcoH88S86s1VFQJD5iwDkhgNQGNTHlnfstPAC+8+K/nHpWz8WE7PQsLYIGZRYFgmfnWGNAyQfKsBbY/ulpTJWTlxAmSixaoQrOHehKAoDlH2JK3ShGWVIQkJcMVEMAEy6skAN4iCSaAD4orcFjELUoJS+ZZmICgwC2dRSqooHLitTxiymYsmXMMtOdSAcoslSgnMEhVdWBa0BN98Um3tqnDSc6g82YcgCScqVlCi7qbwoAFWcnLQPSs7QdpRJnLMuYpaymWFSJiT3aCwIOdwUKynxJALkh2aMZiMXMmKK5iytR3ksHLslNki1BugPkoDZdAG9oRxEpjaH5cfYhIoYDuzu0OIk0RNOUfpUyk+ireUabZnbgKWEz0JQD+tL5eDpLsL1cxlF4UKSVJuIrSk2gPbEzErQ4IWhViCClQPtcQvMwAqU77G3rffvjyrY+1FyFpUknLmzKQ5yqoRUb2NDpSPTNh7dl4l8jgg1SbgMWNKF6+kBkFS5Wey1kbjX1joy/Eh31Ch4hz/AKhx9d5ppeNUk0MPytslVFi1iLjr6wEpkwqUoWDO3zbgL+sAxANDXco8f3HVIvkYJMxOdJNKjQ8qdFuMFVLQK5BlVd9A4e24gm1ucBQqkZk0Fd3KBTdmkhq1DjrhF3g5UzMUCgS4JAYf6hBZ+HyuyiWZT2KS9aE1BD2tXyDBqSxINxDeytrTZCgqWsgAglGY5F7wpNqij3h/tJg2V3gS1cqgN9WV6BvIRSlMBvsHicHjiwSqXPZRGixV3BByrykuxD00uC9pUlGFkYYqzzFLS51WQFFS2vWYoGur7jHnmVq7vbzg/wCJWTmK1FVPESSqnG8BabV2TlAmoK6spSFpZSXSFtoSwIejAhQc5S2t7DLP4acoVJWpkvc90lhWlSWrujNbGxk/ErTh5mWalRzFSyQtACVJKgQfEyVq8JBcnzhCVtKfhJi0S5jEMlVApKiNCFBixJDtv0MB6Coy5MtBxc5KFguQknKpWUEioKlgOLMIznaTtgqZmk4bwSWylTELUGZk/wBCWpQA8ozGLxcycormKK1Gjm7CwG4cogBASQwDRMmIERxJgGpBhtYdJG6vvCMqG5fXzgB7MkpVPQiYSEKV4mvlAJYEVqzU3x6Qdm4eZKCFyZeQgNlQlLXDoIDpI38KvWPLMUgu4JBFiLgjUGLPA7enJAATLBFlAKcH+oIzd2C/9rcA0BXY3BZFrQ75FKS+/KopfzaB7Px0yQsTJZyqAItRjcEa/cCGVp89/wC8LzJYgN/h+zuGw8sCaELUSlJmTA4K1UCUA0SHoNTreKXtXsFMlKZssMM4QpIHhDgkKG6xDbyI3YnULuxKgo6BjlYta/zhLtDgDNkTJafj8K0jeQym8wCBx5QGb2JP/LSHqL3334/xFohIYBndwAdSQ9vIRndnAioq1edLelI0OCIUGJqPWzv9fOAkoFjRquG41NObwAhKTqVVvb0163Q/kqOBIPKx+hhaYhlB2B6P1gB4vCpmoWgJGVYYcGTQhvI80mPPFyihRSoMUkgjiCxj1GWh3A0YjlWj883+uMf202bkWmckeGYGP+QD+6f9sBnsrwxhMEZqwhO4k2fKkZlEAkZiACyRUwJFIuuy0hC5wGXMtNQCWRkKFJW9GLulLEgMsmrQFns/ZmHlzlpMz8paQhpqjJVMKFgrCVAhYUlaQ7BPxMHgW1tjJnKxCwoicFoSArKmWQMskBKnOZ1EJckHMANSYs5ysspXe4oy+8TKSlZKUhIQl1JSpaaKUe8NnSMopViTcD3KEGV8MtICgstLASlXdLSCCQcwlkqQpKmQ7u7h55l0IrbfbiKekajs3sXD4qWPFMC0llgFNKuCHSaEe4Iijx+HQidMQh8qFFICrhixfzccQBBNl7RVhZyZyXKaBaR+pBIJSONHHECA3eH7BYW5XPUP8kjyojp4LP7HYNCSru1MBczF+Gt6EBhy0i2kYwzAhcopVLUHBqCVXHBmLMWYgi7sh2x2h3eEXWs38oPQ+J8xa/wBY5tAecDKSSkMkkkDUCregaCPA0Hh1184kVQEJ6IDKTF92QmoVjEpmAKdK8oNswSSKG9AqHe1+zJUtUuZKASFggpTRLhiCBYOCxApQcXDNaQfZOylYqb3aTlABUpTEhI0pvJYNzOkBShSlhCElSlFgBck9feNzhpacBKQgBK585VifjISVGrOEIFBS5GpMBbyZ5JIRlfMFEEt4VJfQXfyvHcRiMplzS6QoiWoGlS5lmuoXmTx70HQRT9ncS8mS5yrXKCM1ySE+E1ucnjYxb4zApnS1yFkFJoDZSSGKVUsUqYhhoKCAotpYLu5ygAyZniTuGpT5KtuBTEMMCOBDC3Bx8j6GLDBLViZBRNGTEyVZVgi0wJor/FYNxwZ2hJCHNaEOlQtlP8A+rwDQW51rX/6qY73b0icwUTwBFBrQx1KWBpq/wBCPdoKtING6dh8/aA5KmWp8O5nbUekC25gBOkTJYuwUi/xByPUuPOCpZ2s3EU8uTxJK29vTT5f9JgPLSlqdP1SOonLlqzILK8xyqkhQ5gj3MWnajB93iFFI8EzxJ9WI9fmIq1QF7hO00tKpy+6mIXMAUMplMFuVEEiWnMAr4VTAspA3tCU7a4CSJEoSipu8Ucq1TCMxGZ0saqcu7lKbNWoVEpYJgGQCTmJJJLkkuSSXJJ1NXiak+HyiAtBQoFsxID1KQ5A1IS4fk8Ba9i9oT5U4SkS1TZaz8IpkI8RUkkNauUkAvvNSds8euZiMmVSUSHSMz1UrxFR5jKw3AHUxZdlthzUKK1qlTMPNSGCSVpX4SUzElvAwKk1APiUGhvtVsCdPMruUpYZgpPhQHUA8wqJrRCUszgANQ0DDpNBWChNIKrDJRmAUlYBbMl8pa5S7Ol6A0e7C0dXLYPpWArilYWFoUUqSQoEXBBcGLKfi5s5SQSVLNAlJUXUS5YKUb8KMBuiOBwM2evu5Kcx1NkpG9SmoKc6UBjXyZGG2bLzzFZ5ygzj41b0oT+lG9R8zZIDmztnytnyjiJ5eYQ1GcPXupe9RaqrMNEgkz7MS/xAXi5yAZi1ZZeYOJcoAMJbjXMp1XNeIjMyjP2jiklSXRLUkqS7IlyipykPcqAPFTbhT0m/8W6tAZbCzQmevDJZ0Ilqlv8A1S0iWR5gJ8s0XWFnCYmXMTLLrUXoMwNQcxJFmIuQ4G8Rku0ODVImnFpmeNK0lKSzKDAEOLUcEbjGg2biUGYialX5OIADf0zNDwUWUgsPiTAc26kylDHSnORIlz5f9crNcP8ArQ58ns1Wp8lM1InymUFJDt+pLNmH9wFG1Aa4hwJLePItKwsEFJIIIZiC+YGxdvpGdKZmzZilhOfBKU5ALrkqLCxr8RYXBprcLJ21FOvl846+moPqQXH28oYnYcKAmSWUCkUSzEb0NSz04wkg14HpvWAKPi4UPrElo13s/IhvQP8AOIBx4hoB6GtN2o5ERKUsKFuBf6m+6ApO1WD7yQVCqpZzC1rL/wC7yjEhVI9RcXLF6EGxNmO8XjzXaeFMmauU7gGh3jSt7H2gFFJgiQ0Rf6QZApABVMNoLKX0z05Ufk8AmprE5a4DZdnNrpmqTgUyu7l5SEkutaxVUwzCkpCStOdWZJGVQFxSLjbfaBMmXLWhKZ6J2ZDggyyUslYVMH6iksA2inf9PnEyYpOZlFIWkoUzOUkglL3AJAcC4oaEiDbJkTVlUqSlS87FSAHS4oFl6IaozuKEh2JEAeetAJMvMEGoC2dP9pILKb+qjjQRfbC7OTJ6QuY8uUWILeNY0yg/Cn+4jkDcWOC2BIwaRPxa0qUCkhLPLSczFks81QDmzatR4Y2L2r/ET51MstPdBAURnOZSgSeJOWgs1zAL7Z25LwSfw2GlMsB/ElQQl/1EqrNJ3u1L0aMNjp61qK5iiuYq5JqTu3AaABgI9C7fTErw8tw6+8QJbPmOYF0jWtKbwnhA+yXZoys68TKQZhbIDlXkS1dCAok6PQcYCw7ObCGEQUZytSyFL0AUAUskXZt/tFkrSl4LMUzV/fV4x/bbbfdIGHlqImFitQopKbgUspRY8AP7oBPtmlkJ8a1eLXKwYf2pGm/cYq+zm0EpKsPNrKmuBWiVkN5BVORAO+LDt5PdaEZwrKCSAGymgDupVTWm7e7xkpggPScBjQhUvDT6qSr8pagWmgAh3sVAXG+oi7moQoLQpGZBBChoUkVA1Zjp8xTBbC2omekYWeTmFZUwFlOm1dFAsx1tf4tVsjGzBMVJnkFbBSFpoJqQGLDRSaOBoXFHgKnGd5s2YlUrMvCzDVCiXlq1AVo7uHvUGozReYfESMWkKQpla0qCdFp1q1X8zFk3h8TKSpwoEUL6MaMXNDGL2v2XmYcnEYZZKEupgSFy08D+tI9WuDUwF/OlKR8VNHFQX48/lCwWqmVi7fJj/MKbD7VlgmcAdM41FLiztWlOEW8nHYSYWTMQlVLKSk62SpvYQCi5JfxmpJA1sKPxoacIzXazA0E0JLpos0arMLvQn3EbSfswqUT3/hY+HLldwR8YL2OgEQxWxiqWqWAhlJy/EQzi/wAO9jAeTgMYNLMaMdhcWf1SOZWrj/Zwh7Cf+HpBBm4kAbpad1fjUdz/AKYDGTx7AnyDk+1X3Q1szYmJnKaVJUWLFRGVAYsQVKYPwvwj0fZ+zMHhgrKMxA8al+M2yFz8KSQs0DODuEPpxsxYdKQkFJUlz41HK4HwlKXpd72o0BksL2Ily095jJwCRUpSciORmKZRvZISeMdxXa6RISZWBlA1+IpKZT2dnzzDaqmvcxLbfY+bNdf4ozlijTP01c/ACAyf0pTUmm6Mf3BQ4UCki4III1qDUecBPHYubOV3k2YVq42SLslIokcBEcLh5i15ZKCtZB8ITmdNHzJIIKXa9LRdbL7Mz5q5YVLXLlL+KYUsyQCpwDVzQB6OoGojd7F2DKw2bus3jy5itQJLPqAKVJgENh7BGSTNxOZU9DKSHyokm+VMuUyHAZyQSSm9A2hUG664xJKbBrnTfGf7T7cOHSAhOabMfKTWWjKAC+8h0+Hi53EOdptupwyWDGcR4UmyRbMv+2lv1NSgJHls+cpalLUoqUoklRqSTqYscUtSgtaiVLUXUo3JLC/TNuiuAgHMdLAmzQNJkwU4LNoVI3X+sWOPT+bNP/uTP95hKYKEiA9R2bslGHk90kCqfzFZXKyQQoqFyLsnc0Uk3FBEz8LjKBQeVO8SNGbM7pUCWzA8711mGmZ0JUDRSQoNuIB+sVPbDBCZhZuYf8Md4k7iipvvTmT5iAFK2ocOlMvEWQQETiKKDMApvgXloSWFaGrC/EzxCt/pT6jq/meyO0SpKe4nDvZJoxYqSncAqikt+k+W6NFhQtKETMHME2SkuJKiXAqMstZLoYWQt2YCloCz252elz/EAlEzVQ/V/kBc8b84zE/seQSFpVr8LqSQ29t+h+sbDCbalLWE5gCoVQrwzARoUGtt243iwSsOz6D0rAeTLkrkURMXLrQS1qD/AOktFxs+Vj1t+dMlpFsxzLNjY+XxRvlYSUVFSpUsrvmKElRLMDmId6CsTOCl1BQL7zfm9NYDzfbmIxcoAjFTFIJyuFZWVU/pAZw94vNg4KZl/NK1JMoKKlTSSVLdPhcMFJGYhVXe8ajEbHkLQZa0ukt+ogu7gu99X+cERs+SmgSHNybqZ0gkhnLE6fIQFX30pCkoJSJtcifCgTQgO9HypF3UzFwNIZCFpZShnTV8iPEhg9Qn4hpQXffFiiShAoAwGXeSLAEmp8yY6pVKQAyg6cL6tofI34RXzOz+FUrOZCMxVmeocu9QCAXNbVcvDSNoS1LVLC050fEgEZk2NQOBEdRMmFRGQZXDKUWJDXCACfioxIpXhAHPrC68SkoUonIAFOpTJAALZq0ajh943xWztoSJU8pExS584nwZyUoyIKh4HyS6JZmzEly9SBdrJUuZhJju6GWk/wBwUEh9C7kedIA2DxwxkqcmXNmISFZBNTlC6+KxqnUOQkkVBBdl5uxCrBy8M4zygnKqrOlTFQuRmQVHLo7aRV9gcBOllcxSMsuYkAZgylEVBTrlZRrY+VdD/wCYp/EJkDMFKSVFKkqAIDMUKJYirFn4sRAed9oMGZClSyXZQqxDgpCgW5EU0inTGi7bzc092IzBJqCMzDKSH0ow5RQSxAWW0R+bN/8Alm8vjVCZEabtZgEInDuwQFpKyCXZWdQLHiwLVq+lqNGBXMJCA58INg2ZQSDU7yLPAej9mnGFkPcS5Y/6Q3mxHpFoZKSCCAQaEMGIIsRrCGAX4cQhI/4RVlFgWQFJHCoaH8BiUzZUuan4ZiUrS9CygFBxyMB5pt3YJlTSj9BqgnVJsDxFjvZ9YqZXeyF55SihXCx4EGh1vxj1jbmyu/kkAeNLqRvzCuXcymb03Ri0YSxYVAfrk0ACV2nlTUhGNkgtZaQ7HeAPEg8Uk10EXcmWmcB+Gx6gUgMlQlzgL0OcCaxYPmUYz8zZKSHa5oByB+to4OziCAp6s7EWIoa+/pAbDEDGkDIcKpYo5VNQD/yBJ/3UeCTZ+LMsNIl96HqJ4yFnqXSCX3NreMbK2PigWlz1AcJi20sCYdly58t8+Km5EpBNXvUu4JIzPaA1ap2KUh/w6RMDMO/RlJ/yCSW8onhVYpSWnS5CTcFM1ZBPLu6f6i++MXh/xs1Qy4iYhJDgqUMxDs7J476w6rZEwp8WJnKOrzF5DWjh7bxrAaXDTVyQfxGJkm7eDuwA5LeKYX/fW8Aw8yQJhKFzFqWQ7qmFArl8KSRLADF8tR5iMDK2uykCYGVIzDMCzgJdeYoDlwkgbgsxrsJtXDpZSlqK1Zipwp/AuXLW5sWzpPJLV1C9TPXVISAasl3erFwwZqW376Rje2O2FKUmVKmqyh85SWCy+VnSXoQsFBZiKg0JTxPapWXu5KVBAzfGoqV4u8zDO707yhuMibxWLmKmKKlnMpTZjvLAE8y1d5LwC+RSCFJcEWal3SbHUEjzg69rzTlK8sxKG/LWHlqb+tIIzX+UGlynYHrX6QvNlU5VgN9sra8pWGMyWEJEoZpiEIypSPiWEpIDsHqAxO+LeZPQFyQzlZaWQQQ+UqJFdEh6DdGU/wDDjZzCZPUBVkIqXofF4fhYnKKuaG2uoCJZnmhzykpbcApKny7tHt8IgMZ27ny1IwuQGqZik1DBBIFgTUlLjgD5ZVMP9ocEmTPMlJJEtMtLm5ZCSX5kk+cIyzAf/9k="/>
          <p:cNvSpPr>
            <a:spLocks noChangeAspect="1" noChangeArrowheads="1"/>
          </p:cNvSpPr>
          <p:nvPr/>
        </p:nvSpPr>
        <p:spPr bwMode="auto">
          <a:xfrm>
            <a:off x="307975" y="-1638300"/>
            <a:ext cx="22860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9" name="Picture 13" descr="https://upload.wikimedia.org/wikipedia/commons/9/9c/Victor_Emmanuel_III_of_Ita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4486789"/>
            <a:ext cx="1296144" cy="2122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1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404665"/>
            <a:ext cx="8280920" cy="4955203"/>
          </a:xfrm>
          <a:prstGeom prst="rect">
            <a:avLst/>
          </a:prstGeom>
        </p:spPr>
        <p:txBody>
          <a:bodyPr wrap="square">
            <a:spAutoFit/>
          </a:bodyPr>
          <a:lstStyle/>
          <a:p>
            <a:pPr algn="just"/>
            <a:endParaRPr lang="pl-PL" sz="2800" dirty="0"/>
          </a:p>
          <a:p>
            <a:pPr algn="just"/>
            <a:r>
              <a:rPr lang="pl-PL" sz="2800" dirty="0" smtClean="0"/>
              <a:t>Zlecenia </a:t>
            </a:r>
            <a:r>
              <a:rPr lang="pl-PL" sz="2800" dirty="0"/>
              <a:t>do Genewy napływały z wielu miast europejskich, ale też z Nowego Jorku i z Rosji. Sprzedawano je w najbardziej ekskluzywnych sklepach jubilerskich. </a:t>
            </a:r>
            <a:endParaRPr lang="pl-PL" sz="2800" dirty="0" smtClean="0"/>
          </a:p>
          <a:p>
            <a:pPr algn="just"/>
            <a:endParaRPr lang="pl-PL" sz="2800" dirty="0" smtClean="0"/>
          </a:p>
          <a:p>
            <a:pPr algn="ctr"/>
            <a:r>
              <a:rPr lang="pl-PL" sz="4000" b="1" u="sng" dirty="0">
                <a:solidFill>
                  <a:srgbClr val="FFFF00"/>
                </a:solidFill>
              </a:rPr>
              <a:t>Patek zyskał sobie przydomek "</a:t>
            </a:r>
            <a:r>
              <a:rPr lang="pl-PL" sz="4000" b="1" u="sng" dirty="0" smtClean="0">
                <a:solidFill>
                  <a:srgbClr val="FFFF00"/>
                </a:solidFill>
              </a:rPr>
              <a:t>zegarmistrza królów„ </a:t>
            </a:r>
            <a:r>
              <a:rPr lang="pl-PL" sz="4000" b="1" u="sng" dirty="0">
                <a:solidFill>
                  <a:srgbClr val="FFFF00"/>
                </a:solidFill>
              </a:rPr>
              <a:t/>
            </a:r>
            <a:br>
              <a:rPr lang="pl-PL" sz="4000" b="1" u="sng" dirty="0">
                <a:solidFill>
                  <a:srgbClr val="FFFF00"/>
                </a:solidFill>
              </a:rPr>
            </a:br>
            <a:endParaRPr lang="pl-PL" sz="4000" b="1" u="sng" dirty="0">
              <a:solidFill>
                <a:srgbClr val="FFFF00"/>
              </a:solidFill>
            </a:endParaRPr>
          </a:p>
          <a:p>
            <a:pPr algn="just"/>
            <a:endParaRPr lang="pl-PL" sz="2800" dirty="0" smtClean="0"/>
          </a:p>
        </p:txBody>
      </p:sp>
      <p:pic>
        <p:nvPicPr>
          <p:cNvPr id="26626" name="Picture 2" descr="http://societyschoicemagazine.com/SCM/wp-content/uploads/2011/08/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68446"/>
            <a:ext cx="2016224" cy="2130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28" name="Picture 4" descr="http://www.sothebys.com/content/dam/stb/lots/GE1/GE1504/233GE1504_8P88G_IN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565388"/>
            <a:ext cx="1515617" cy="2025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3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548680"/>
            <a:ext cx="8064896" cy="5262979"/>
          </a:xfrm>
          <a:prstGeom prst="rect">
            <a:avLst/>
          </a:prstGeom>
        </p:spPr>
        <p:txBody>
          <a:bodyPr wrap="square">
            <a:spAutoFit/>
          </a:bodyPr>
          <a:lstStyle/>
          <a:p>
            <a:pPr algn="just"/>
            <a:r>
              <a:rPr lang="pl-PL" sz="2800" dirty="0"/>
              <a:t>Także inne wybitne jednostki chciały mieć ten wyjątkowy zegarmistrzowski okaz. Wśród nich ludzie kultury – Zygmunt Krasiński, Lew Tołstoj i Piotr Czajkowski, nauki – </a:t>
            </a:r>
            <a:r>
              <a:rPr lang="pl-PL" sz="2800" i="1" dirty="0">
                <a:solidFill>
                  <a:srgbClr val="92D050"/>
                </a:solidFill>
              </a:rPr>
              <a:t>Albert </a:t>
            </a:r>
            <a:r>
              <a:rPr lang="pl-PL" sz="2800" i="1" dirty="0" err="1">
                <a:solidFill>
                  <a:srgbClr val="92D050"/>
                </a:solidFill>
              </a:rPr>
              <a:t>Einsten</a:t>
            </a:r>
            <a:r>
              <a:rPr lang="pl-PL" sz="2800" i="1" dirty="0">
                <a:solidFill>
                  <a:srgbClr val="92D050"/>
                </a:solidFill>
              </a:rPr>
              <a:t>, Niels Bohr i Maria Skłodowska-Curie</a:t>
            </a:r>
            <a:r>
              <a:rPr lang="pl-PL" sz="2800" i="1" dirty="0" smtClean="0">
                <a:solidFill>
                  <a:srgbClr val="92D050"/>
                </a:solidFill>
              </a:rPr>
              <a:t>.</a:t>
            </a:r>
            <a:endParaRPr lang="pl-PL" sz="2800" dirty="0" smtClean="0"/>
          </a:p>
          <a:p>
            <a:pPr algn="just"/>
            <a:endParaRPr lang="pl-PL" sz="2800" dirty="0" smtClean="0"/>
          </a:p>
          <a:p>
            <a:pPr algn="just"/>
            <a:r>
              <a:rPr lang="pl-PL" sz="2800" dirty="0" smtClean="0"/>
              <a:t>Klientem </a:t>
            </a:r>
            <a:r>
              <a:rPr lang="pl-PL" sz="2800" dirty="0"/>
              <a:t>Patka i </a:t>
            </a:r>
            <a:r>
              <a:rPr lang="pl-PL" sz="2800" dirty="0" err="1"/>
              <a:t>Phillipe'a</a:t>
            </a:r>
            <a:r>
              <a:rPr lang="pl-PL" sz="2800" dirty="0"/>
              <a:t> był nawet </a:t>
            </a:r>
            <a:r>
              <a:rPr lang="pl-PL" sz="2800" i="1" dirty="0">
                <a:solidFill>
                  <a:srgbClr val="92D050"/>
                </a:solidFill>
              </a:rPr>
              <a:t>papież Pius </a:t>
            </a:r>
            <a:r>
              <a:rPr lang="pl-PL" sz="2800" i="1" dirty="0" smtClean="0">
                <a:solidFill>
                  <a:srgbClr val="92D050"/>
                </a:solidFill>
              </a:rPr>
              <a:t>XII i </a:t>
            </a:r>
            <a:r>
              <a:rPr lang="pl-PL" sz="2800" dirty="0"/>
              <a:t>egipski książę Hussein </a:t>
            </a:r>
            <a:r>
              <a:rPr lang="pl-PL" sz="2800" dirty="0" err="1"/>
              <a:t>Kamal</a:t>
            </a:r>
            <a:r>
              <a:rPr lang="pl-PL" sz="2800" i="1" dirty="0" smtClean="0">
                <a:solidFill>
                  <a:srgbClr val="92D050"/>
                </a:solidFill>
              </a:rPr>
              <a:t>. </a:t>
            </a:r>
            <a:r>
              <a:rPr lang="pl-PL" sz="2800" dirty="0"/>
              <a:t>Ponoć kunszt szwajcarskiej firmy doceniał też jeden </a:t>
            </a:r>
            <a:r>
              <a:rPr lang="pl-PL" sz="2800" dirty="0" smtClean="0"/>
              <a:t/>
            </a:r>
            <a:br>
              <a:rPr lang="pl-PL" sz="2800" dirty="0" smtClean="0"/>
            </a:br>
            <a:r>
              <a:rPr lang="pl-PL" sz="2800" dirty="0" smtClean="0"/>
              <a:t>z </a:t>
            </a:r>
            <a:r>
              <a:rPr lang="pl-PL" sz="2800" dirty="0"/>
              <a:t>największych tyranów ludzkości – </a:t>
            </a:r>
            <a:r>
              <a:rPr lang="pl-PL" sz="2800" i="1" dirty="0">
                <a:solidFill>
                  <a:srgbClr val="92D050"/>
                </a:solidFill>
              </a:rPr>
              <a:t>Józef Stalin</a:t>
            </a:r>
            <a:r>
              <a:rPr lang="pl-PL" sz="2800" dirty="0"/>
              <a:t>. Prawie że nałogowym ich kolekcjonerem był car Mikołaj II. </a:t>
            </a:r>
          </a:p>
        </p:txBody>
      </p:sp>
    </p:spTree>
    <p:extLst>
      <p:ext uri="{BB962C8B-B14F-4D97-AF65-F5344CB8AC3E}">
        <p14:creationId xmlns:p14="http://schemas.microsoft.com/office/powerpoint/2010/main" val="26614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82621" y="476672"/>
            <a:ext cx="7920880" cy="4401205"/>
          </a:xfrm>
          <a:prstGeom prst="rect">
            <a:avLst/>
          </a:prstGeom>
        </p:spPr>
        <p:txBody>
          <a:bodyPr wrap="square">
            <a:spAutoFit/>
          </a:bodyPr>
          <a:lstStyle/>
          <a:p>
            <a:pPr algn="ctr"/>
            <a:r>
              <a:rPr lang="pl-PL" sz="4000" dirty="0" smtClean="0">
                <a:solidFill>
                  <a:srgbClr val="FFC000"/>
                </a:solidFill>
              </a:rPr>
              <a:t>Jeden z największych polskich przedsiębiorców XIX stulecia</a:t>
            </a:r>
          </a:p>
          <a:p>
            <a:pPr algn="ctr"/>
            <a:endParaRPr lang="pl-PL" sz="4000" dirty="0"/>
          </a:p>
          <a:p>
            <a:pPr algn="ctr"/>
            <a:r>
              <a:rPr lang="pl-PL" sz="4000" dirty="0"/>
              <a:t>P</a:t>
            </a:r>
            <a:r>
              <a:rPr lang="pl-PL" sz="4000" dirty="0" smtClean="0"/>
              <a:t>olski zegarmistrz</a:t>
            </a:r>
          </a:p>
          <a:p>
            <a:pPr algn="ctr"/>
            <a:endParaRPr lang="pl-PL" sz="4000" dirty="0" smtClean="0"/>
          </a:p>
          <a:p>
            <a:pPr algn="ctr"/>
            <a:r>
              <a:rPr lang="pl-PL" sz="4000" dirty="0">
                <a:solidFill>
                  <a:schemeClr val="accent5">
                    <a:lumMod val="60000"/>
                    <a:lumOff val="40000"/>
                  </a:schemeClr>
                </a:solidFill>
              </a:rPr>
              <a:t>P</a:t>
            </a:r>
            <a:r>
              <a:rPr lang="pl-PL" sz="4000" dirty="0" smtClean="0">
                <a:solidFill>
                  <a:schemeClr val="accent5">
                    <a:lumMod val="60000"/>
                    <a:lumOff val="40000"/>
                  </a:schemeClr>
                </a:solidFill>
              </a:rPr>
              <a:t>ionier przemysłowej produkcji zegarków</a:t>
            </a:r>
            <a:endParaRPr lang="pl-PL" sz="4000" dirty="0">
              <a:solidFill>
                <a:schemeClr val="accent5">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787" y="4365104"/>
            <a:ext cx="1524000" cy="2152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08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836712"/>
            <a:ext cx="8424936" cy="2062103"/>
          </a:xfrm>
          <a:prstGeom prst="rect">
            <a:avLst/>
          </a:prstGeom>
        </p:spPr>
        <p:txBody>
          <a:bodyPr wrap="square">
            <a:spAutoFit/>
          </a:bodyPr>
          <a:lstStyle/>
          <a:p>
            <a:pPr algn="ctr"/>
            <a:r>
              <a:rPr lang="pl-PL" sz="3200" dirty="0"/>
              <a:t>Firma nie mogła nadążyć z realizacją jego zamówień - produkcja jednego zegarka tej klasy w niektórych przypadkach trwać mogła kilka lat.</a:t>
            </a:r>
          </a:p>
        </p:txBody>
      </p:sp>
      <p:pic>
        <p:nvPicPr>
          <p:cNvPr id="7170" name="Picture 2" descr="https://upload.wikimedia.org/wikipedia/commons/4/41/Patek-Philippe_MG_25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74" y="3645023"/>
            <a:ext cx="4003697" cy="2666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chronos24.pl/wp/wp-content/uploads/2013/05/pp_calatrava_basel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85" y="3623997"/>
            <a:ext cx="3798640" cy="2609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2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260647"/>
            <a:ext cx="8208912" cy="6001643"/>
          </a:xfrm>
          <a:prstGeom prst="rect">
            <a:avLst/>
          </a:prstGeom>
        </p:spPr>
        <p:txBody>
          <a:bodyPr wrap="square">
            <a:spAutoFit/>
          </a:bodyPr>
          <a:lstStyle/>
          <a:p>
            <a:pPr algn="ctr"/>
            <a:r>
              <a:rPr lang="pl-PL" sz="2400" b="1" dirty="0" smtClean="0">
                <a:solidFill>
                  <a:srgbClr val="FFFF00"/>
                </a:solidFill>
              </a:rPr>
              <a:t>FIRMA W KOLEJNYCH LATACH</a:t>
            </a:r>
          </a:p>
          <a:p>
            <a:pPr algn="just"/>
            <a:endParaRPr lang="pl-PL" sz="2400" b="1" dirty="0">
              <a:solidFill>
                <a:srgbClr val="FFFF00"/>
              </a:solidFill>
            </a:endParaRPr>
          </a:p>
          <a:p>
            <a:pPr algn="ctr"/>
            <a:r>
              <a:rPr lang="pl-PL" sz="2800" dirty="0" smtClean="0"/>
              <a:t>W </a:t>
            </a:r>
            <a:r>
              <a:rPr lang="pl-PL" sz="2800" dirty="0"/>
              <a:t>latach 70. cała branża klasycznych zegarków mechanicznych przeżywa kryzys, </a:t>
            </a:r>
            <a:r>
              <a:rPr lang="pl-PL" sz="2800" dirty="0" smtClean="0"/>
              <a:t/>
            </a:r>
            <a:br>
              <a:rPr lang="pl-PL" sz="2800" dirty="0" smtClean="0"/>
            </a:br>
            <a:r>
              <a:rPr lang="pl-PL" sz="2800" dirty="0" smtClean="0"/>
              <a:t>ze </a:t>
            </a:r>
            <a:r>
              <a:rPr lang="pl-PL" sz="2800" dirty="0"/>
              <a:t>względu na upowszechnienie się taniej </a:t>
            </a:r>
            <a:r>
              <a:rPr lang="pl-PL" sz="2800" dirty="0" smtClean="0"/>
              <a:t/>
            </a:r>
            <a:br>
              <a:rPr lang="pl-PL" sz="2800" dirty="0" smtClean="0"/>
            </a:br>
            <a:r>
              <a:rPr lang="pl-PL" sz="2800" dirty="0" smtClean="0"/>
              <a:t>i </a:t>
            </a:r>
            <a:r>
              <a:rPr lang="pl-PL" sz="2800" dirty="0"/>
              <a:t>precyzyjnej technologii kwarcowej. W tym momencie Patek Philippe postanowił skoncentrować się na produkcji profesjonalnych systemów kwarcowych dla laboratoriów i lotnisk.</a:t>
            </a:r>
            <a:br>
              <a:rPr lang="pl-PL" sz="2800" dirty="0"/>
            </a:br>
            <a:r>
              <a:rPr lang="pl-PL" sz="2800" dirty="0"/>
              <a:t/>
            </a:r>
            <a:br>
              <a:rPr lang="pl-PL" sz="2800" dirty="0"/>
            </a:br>
            <a:r>
              <a:rPr lang="pl-PL" sz="2800" dirty="0">
                <a:solidFill>
                  <a:schemeClr val="accent3">
                    <a:lumMod val="75000"/>
                  </a:schemeClr>
                </a:solidFill>
              </a:rPr>
              <a:t>W 1986 roku firma uzyskała patent na mechanizm wiecznego kalendarza </a:t>
            </a:r>
            <a:r>
              <a:rPr lang="pl-PL" sz="2800" dirty="0" smtClean="0">
                <a:solidFill>
                  <a:schemeClr val="accent3">
                    <a:lumMod val="75000"/>
                  </a:schemeClr>
                </a:solidFill>
              </a:rPr>
              <a:t/>
            </a:r>
            <a:br>
              <a:rPr lang="pl-PL" sz="2800" dirty="0" smtClean="0">
                <a:solidFill>
                  <a:schemeClr val="accent3">
                    <a:lumMod val="75000"/>
                  </a:schemeClr>
                </a:solidFill>
              </a:rPr>
            </a:br>
            <a:r>
              <a:rPr lang="pl-PL" sz="2800" dirty="0" smtClean="0">
                <a:solidFill>
                  <a:schemeClr val="accent3">
                    <a:lumMod val="75000"/>
                  </a:schemeClr>
                </a:solidFill>
              </a:rPr>
              <a:t>z </a:t>
            </a:r>
            <a:r>
              <a:rPr lang="pl-PL" sz="2800" dirty="0">
                <a:solidFill>
                  <a:schemeClr val="accent3">
                    <a:lumMod val="75000"/>
                  </a:schemeClr>
                </a:solidFill>
              </a:rPr>
              <a:t>powracającymi </a:t>
            </a:r>
            <a:r>
              <a:rPr lang="pl-PL" sz="2800" dirty="0" smtClean="0">
                <a:solidFill>
                  <a:schemeClr val="accent3">
                    <a:lumMod val="75000"/>
                  </a:schemeClr>
                </a:solidFill>
              </a:rPr>
              <a:t>wskazówkami</a:t>
            </a:r>
            <a:r>
              <a:rPr lang="pl-PL" sz="2800" dirty="0" smtClean="0"/>
              <a:t>.</a:t>
            </a:r>
            <a:endParaRPr lang="pl-PL" sz="2800" dirty="0"/>
          </a:p>
        </p:txBody>
      </p:sp>
    </p:spTree>
    <p:extLst>
      <p:ext uri="{BB962C8B-B14F-4D97-AF65-F5344CB8AC3E}">
        <p14:creationId xmlns:p14="http://schemas.microsoft.com/office/powerpoint/2010/main" val="417855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692696"/>
            <a:ext cx="8352928" cy="3970318"/>
          </a:xfrm>
          <a:prstGeom prst="rect">
            <a:avLst/>
          </a:prstGeom>
        </p:spPr>
        <p:txBody>
          <a:bodyPr wrap="square">
            <a:spAutoFit/>
          </a:bodyPr>
          <a:lstStyle/>
          <a:p>
            <a:pPr algn="just"/>
            <a:r>
              <a:rPr lang="pl-PL" sz="2800" dirty="0">
                <a:solidFill>
                  <a:schemeClr val="accent1">
                    <a:lumMod val="40000"/>
                    <a:lumOff val="60000"/>
                  </a:schemeClr>
                </a:solidFill>
              </a:rPr>
              <a:t>W 1989 roku, na 150-lecie istnienia firmy, powstał najbardziej skomplikowany zegarek na świecie – Patek Philippe </a:t>
            </a:r>
            <a:r>
              <a:rPr lang="pl-PL" sz="2800" dirty="0" err="1">
                <a:solidFill>
                  <a:schemeClr val="accent1">
                    <a:lumMod val="40000"/>
                    <a:lumOff val="60000"/>
                  </a:schemeClr>
                </a:solidFill>
              </a:rPr>
              <a:t>Calibre</a:t>
            </a:r>
            <a:r>
              <a:rPr lang="pl-PL" sz="2800" dirty="0">
                <a:solidFill>
                  <a:schemeClr val="accent1">
                    <a:lumMod val="40000"/>
                    <a:lumOff val="60000"/>
                  </a:schemeClr>
                </a:solidFill>
              </a:rPr>
              <a:t> 89. </a:t>
            </a:r>
            <a:endParaRPr lang="pl-PL" sz="2800" dirty="0" smtClean="0">
              <a:solidFill>
                <a:schemeClr val="accent1">
                  <a:lumMod val="40000"/>
                  <a:lumOff val="60000"/>
                </a:schemeClr>
              </a:solidFill>
            </a:endParaRPr>
          </a:p>
          <a:p>
            <a:pPr algn="just"/>
            <a:endParaRPr lang="pl-PL" sz="2800" dirty="0">
              <a:solidFill>
                <a:schemeClr val="accent1">
                  <a:lumMod val="40000"/>
                  <a:lumOff val="60000"/>
                </a:schemeClr>
              </a:solidFill>
            </a:endParaRPr>
          </a:p>
          <a:p>
            <a:pPr algn="just"/>
            <a:r>
              <a:rPr lang="pl-PL" sz="2800" dirty="0" smtClean="0"/>
              <a:t>                                  Składał </a:t>
            </a:r>
            <a:r>
              <a:rPr lang="pl-PL" sz="2800" dirty="0"/>
              <a:t>się on z </a:t>
            </a:r>
            <a:r>
              <a:rPr lang="pl-PL" sz="2800" dirty="0" smtClean="0"/>
              <a:t>1728</a:t>
            </a:r>
            <a:br>
              <a:rPr lang="pl-PL" sz="2800" dirty="0" smtClean="0"/>
            </a:br>
            <a:r>
              <a:rPr lang="pl-PL" sz="2800" dirty="0" smtClean="0"/>
              <a:t>                                  elementów</a:t>
            </a:r>
            <a:r>
              <a:rPr lang="pl-PL" sz="2800" dirty="0"/>
              <a:t>, zawierał </a:t>
            </a:r>
            <a:r>
              <a:rPr lang="pl-PL" sz="2800" dirty="0" smtClean="0"/>
              <a:t>33</a:t>
            </a:r>
            <a:br>
              <a:rPr lang="pl-PL" sz="2800" dirty="0" smtClean="0"/>
            </a:br>
            <a:r>
              <a:rPr lang="pl-PL" sz="2800" dirty="0" smtClean="0"/>
              <a:t>                                  </a:t>
            </a:r>
            <a:r>
              <a:rPr lang="pl-PL" sz="2800" dirty="0"/>
              <a:t>mechanizmy. Ważył </a:t>
            </a:r>
            <a:r>
              <a:rPr lang="pl-PL" sz="2800" dirty="0" smtClean="0"/>
              <a:t>ponad</a:t>
            </a:r>
            <a:br>
              <a:rPr lang="pl-PL" sz="2800" dirty="0" smtClean="0"/>
            </a:br>
            <a:r>
              <a:rPr lang="pl-PL" sz="2800" dirty="0" smtClean="0"/>
              <a:t>                                  </a:t>
            </a:r>
            <a:r>
              <a:rPr lang="pl-PL" sz="2800" dirty="0"/>
              <a:t>kilogram</a:t>
            </a:r>
            <a:r>
              <a:rPr lang="pl-PL" sz="2800" dirty="0" smtClean="0"/>
              <a:t>.</a:t>
            </a:r>
          </a:p>
          <a:p>
            <a:pPr algn="just"/>
            <a:endParaRPr lang="pl-PL"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99812"/>
            <a:ext cx="3107182" cy="42111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manufakturaczasu.pl/wp-content/uploads/2014/05/Caliber-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87" y="4405373"/>
            <a:ext cx="2725466" cy="2129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1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476672"/>
            <a:ext cx="7632848" cy="4524315"/>
          </a:xfrm>
          <a:prstGeom prst="rect">
            <a:avLst/>
          </a:prstGeom>
        </p:spPr>
        <p:txBody>
          <a:bodyPr wrap="square">
            <a:spAutoFit/>
          </a:bodyPr>
          <a:lstStyle/>
          <a:p>
            <a:pPr algn="ctr"/>
            <a:r>
              <a:rPr lang="pl-PL" sz="3200" dirty="0">
                <a:solidFill>
                  <a:schemeClr val="accent5">
                    <a:lumMod val="40000"/>
                    <a:lumOff val="60000"/>
                  </a:schemeClr>
                </a:solidFill>
              </a:rPr>
              <a:t>Z</a:t>
            </a:r>
            <a:r>
              <a:rPr lang="pl-PL" sz="3200" dirty="0" smtClean="0">
                <a:solidFill>
                  <a:schemeClr val="accent5">
                    <a:lumMod val="40000"/>
                    <a:lumOff val="60000"/>
                  </a:schemeClr>
                </a:solidFill>
              </a:rPr>
              <a:t>ałożyciel </a:t>
            </a:r>
            <a:r>
              <a:rPr lang="pl-PL" sz="3200" dirty="0">
                <a:solidFill>
                  <a:schemeClr val="accent5">
                    <a:lumMod val="40000"/>
                    <a:lumOff val="60000"/>
                  </a:schemeClr>
                </a:solidFill>
              </a:rPr>
              <a:t>firmy, znany w Szwajcarii </a:t>
            </a:r>
            <a:r>
              <a:rPr lang="pl-PL" sz="3200" dirty="0" smtClean="0">
                <a:solidFill>
                  <a:schemeClr val="accent5">
                    <a:lumMod val="40000"/>
                    <a:lumOff val="60000"/>
                  </a:schemeClr>
                </a:solidFill>
              </a:rPr>
              <a:t>jako</a:t>
            </a:r>
          </a:p>
          <a:p>
            <a:pPr algn="ctr"/>
            <a:r>
              <a:rPr lang="pl-PL" sz="3200" dirty="0" smtClean="0">
                <a:solidFill>
                  <a:schemeClr val="accent5">
                    <a:lumMod val="40000"/>
                    <a:lumOff val="60000"/>
                  </a:schemeClr>
                </a:solidFill>
              </a:rPr>
              <a:t> </a:t>
            </a:r>
            <a:r>
              <a:rPr lang="pl-PL" sz="3200" dirty="0">
                <a:solidFill>
                  <a:schemeClr val="accent5">
                    <a:lumMod val="40000"/>
                    <a:lumOff val="60000"/>
                  </a:schemeClr>
                </a:solidFill>
              </a:rPr>
              <a:t>hrabia </a:t>
            </a:r>
            <a:r>
              <a:rPr lang="pl-PL" sz="3200" dirty="0" err="1">
                <a:solidFill>
                  <a:schemeClr val="accent5">
                    <a:lumMod val="40000"/>
                    <a:lumOff val="60000"/>
                  </a:schemeClr>
                </a:solidFill>
              </a:rPr>
              <a:t>Antoine</a:t>
            </a:r>
            <a:r>
              <a:rPr lang="pl-PL" sz="3200" dirty="0">
                <a:solidFill>
                  <a:schemeClr val="accent5">
                    <a:lumMod val="40000"/>
                    <a:lumOff val="60000"/>
                  </a:schemeClr>
                </a:solidFill>
              </a:rPr>
              <a:t> Norbert de Patek, umierał w 1877 roku </a:t>
            </a:r>
            <a:r>
              <a:rPr lang="pl-PL" sz="3200" dirty="0" smtClean="0">
                <a:solidFill>
                  <a:schemeClr val="accent5">
                    <a:lumMod val="40000"/>
                    <a:lumOff val="60000"/>
                  </a:schemeClr>
                </a:solidFill>
              </a:rPr>
              <a:t/>
            </a:r>
            <a:br>
              <a:rPr lang="pl-PL" sz="3200" dirty="0" smtClean="0">
                <a:solidFill>
                  <a:schemeClr val="accent5">
                    <a:lumMod val="40000"/>
                    <a:lumOff val="60000"/>
                  </a:schemeClr>
                </a:solidFill>
              </a:rPr>
            </a:br>
            <a:r>
              <a:rPr lang="pl-PL" sz="3200" dirty="0" smtClean="0">
                <a:solidFill>
                  <a:schemeClr val="accent5">
                    <a:lumMod val="40000"/>
                    <a:lumOff val="60000"/>
                  </a:schemeClr>
                </a:solidFill>
              </a:rPr>
              <a:t>w </a:t>
            </a:r>
            <a:r>
              <a:rPr lang="pl-PL" sz="3200" dirty="0">
                <a:solidFill>
                  <a:schemeClr val="accent5">
                    <a:lumMod val="40000"/>
                    <a:lumOff val="60000"/>
                  </a:schemeClr>
                </a:solidFill>
              </a:rPr>
              <a:t>Genewie z poczuciem, że na trwałe zapisał się w historii. </a:t>
            </a:r>
            <a:r>
              <a:rPr lang="pl-PL" sz="3200" dirty="0" smtClean="0"/>
              <a:t/>
            </a:r>
            <a:br>
              <a:rPr lang="pl-PL" sz="3200" dirty="0" smtClean="0"/>
            </a:br>
            <a:r>
              <a:rPr lang="pl-PL" sz="3200" dirty="0" smtClean="0"/>
              <a:t/>
            </a:r>
            <a:br>
              <a:rPr lang="pl-PL" sz="3200" dirty="0" smtClean="0"/>
            </a:br>
            <a:r>
              <a:rPr lang="pl-PL" sz="3200" dirty="0" smtClean="0"/>
              <a:t>Nie </a:t>
            </a:r>
            <a:r>
              <a:rPr lang="pl-PL" sz="3200" dirty="0"/>
              <a:t>mylił się, jego firma istnieje nieprzerwanie od </a:t>
            </a:r>
            <a:r>
              <a:rPr lang="pl-PL" sz="3200" dirty="0" smtClean="0"/>
              <a:t>ponad175 </a:t>
            </a:r>
            <a:r>
              <a:rPr lang="pl-PL" sz="3200" dirty="0"/>
              <a:t>lat.</a:t>
            </a:r>
          </a:p>
        </p:txBody>
      </p:sp>
    </p:spTree>
    <p:extLst>
      <p:ext uri="{BB962C8B-B14F-4D97-AF65-F5344CB8AC3E}">
        <p14:creationId xmlns:p14="http://schemas.microsoft.com/office/powerpoint/2010/main" val="69722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rustedwatch.com/cms/images/content/business/l/4804_Patek-Philippe-Yellow-Gold-Calibre-89-Sells-for-World-Record-Price-of-CHF-512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6332"/>
            <a:ext cx="7478127" cy="67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9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04664"/>
            <a:ext cx="8136904" cy="4462760"/>
          </a:xfrm>
          <a:prstGeom prst="rect">
            <a:avLst/>
          </a:prstGeom>
        </p:spPr>
        <p:txBody>
          <a:bodyPr wrap="square">
            <a:spAutoFit/>
          </a:bodyPr>
          <a:lstStyle/>
          <a:p>
            <a:pPr algn="ctr"/>
            <a:r>
              <a:rPr lang="pl-PL" sz="2800" dirty="0"/>
              <a:t>Zegarki marki Patek Philippe do dziś są uznawane za jedne z najbardziej ekskluzywnych na świecie. Podobno nosiło je ponad sto koronowanych głów, kilkuset prezydentów i szefów rządu oraz niezliczona ilość najważniejszych postaci świata sztuki, kultury i nauki. </a:t>
            </a:r>
            <a:endParaRPr lang="pl-PL" sz="2800" dirty="0" smtClean="0"/>
          </a:p>
          <a:p>
            <a:pPr algn="ctr"/>
            <a:r>
              <a:rPr lang="pl-PL" sz="2800" dirty="0" smtClean="0">
                <a:solidFill>
                  <a:srgbClr val="FFFF00"/>
                </a:solidFill>
              </a:rPr>
              <a:t>W </a:t>
            </a:r>
            <a:r>
              <a:rPr lang="pl-PL" sz="2800" dirty="0">
                <a:solidFill>
                  <a:srgbClr val="FFFF00"/>
                </a:solidFill>
              </a:rPr>
              <a:t>samym tylko XX wieku zdobiły nadgarstki m.in. Jana Pawła II, Pablo Picasso i Władimira Putina.</a:t>
            </a:r>
            <a:r>
              <a:rPr lang="pl-PL" sz="3200" dirty="0">
                <a:solidFill>
                  <a:srgbClr val="FFFF00"/>
                </a:solidFill>
              </a:rPr>
              <a:t> </a:t>
            </a:r>
          </a:p>
        </p:txBody>
      </p:sp>
      <p:pic>
        <p:nvPicPr>
          <p:cNvPr id="8194" name="Picture 2" descr="http://bbd.pl/blog/wp-content/uploads/2013/11/Zdj%C4%99cie-numer-5-W%C5%82adymir-W%C5%82adymirowicz-Putin-nieoczekiwany-wsp%C3%B3lnik-by%C5%82ego-ministra-Nowaka-i-m%C3%B3j-w-s%C5%82ynnej-aferze-zegarkowe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269365"/>
            <a:ext cx="2088232" cy="1135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4.bp.blogspot.com/-hbhM9NWS9wM/TteCAQGZz-I/AAAAAAAAMME/HlMAhtHbsmw/s1600/Pablo-Picasso-Patek-Philip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340" y="4940120"/>
            <a:ext cx="1656184" cy="1681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descr="Znalezione obrazy dla zapytania jan pawe&amp;lstrok; II zegar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8200" name="Picture 8" descr="http://www.fakt.pl/m/crop/-850/-484/faktonline/6354904881098840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319918"/>
            <a:ext cx="1872208" cy="1517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rostokąt 3"/>
          <p:cNvSpPr/>
          <p:nvPr/>
        </p:nvSpPr>
        <p:spPr>
          <a:xfrm>
            <a:off x="155575" y="5836985"/>
            <a:ext cx="4572000" cy="923330"/>
          </a:xfrm>
          <a:prstGeom prst="rect">
            <a:avLst/>
          </a:prstGeom>
        </p:spPr>
        <p:txBody>
          <a:bodyPr>
            <a:spAutoFit/>
          </a:bodyPr>
          <a:lstStyle/>
          <a:p>
            <a:r>
              <a:rPr lang="pl-PL" dirty="0"/>
              <a:t>Według nieoficjalnych informacji Jan Paweł II był pierwszym papieżem </a:t>
            </a:r>
            <a:r>
              <a:rPr lang="pl-PL" dirty="0" smtClean="0"/>
              <a:t/>
            </a:r>
            <a:br>
              <a:rPr lang="pl-PL" dirty="0" smtClean="0"/>
            </a:br>
            <a:r>
              <a:rPr lang="pl-PL" dirty="0" smtClean="0"/>
              <a:t>w </a:t>
            </a:r>
            <a:r>
              <a:rPr lang="pl-PL" dirty="0"/>
              <a:t>historii noszącym zegarek naręczny. </a:t>
            </a:r>
          </a:p>
        </p:txBody>
      </p:sp>
    </p:spTree>
    <p:extLst>
      <p:ext uri="{BB962C8B-B14F-4D97-AF65-F5344CB8AC3E}">
        <p14:creationId xmlns:p14="http://schemas.microsoft.com/office/powerpoint/2010/main" val="383468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33864698186317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78068"/>
            <a:ext cx="6336704" cy="4220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755576" y="620688"/>
            <a:ext cx="7344816" cy="1200329"/>
          </a:xfrm>
          <a:prstGeom prst="rect">
            <a:avLst/>
          </a:prstGeom>
        </p:spPr>
        <p:txBody>
          <a:bodyPr wrap="square">
            <a:spAutoFit/>
          </a:bodyPr>
          <a:lstStyle/>
          <a:p>
            <a:pPr algn="ctr"/>
            <a:r>
              <a:rPr lang="pl-PL" sz="3600" dirty="0" smtClean="0"/>
              <a:t>Polscy prezydenci również sięgają po markę PATEK</a:t>
            </a:r>
            <a:endParaRPr lang="pl-PL" sz="3600" dirty="0"/>
          </a:p>
        </p:txBody>
      </p:sp>
    </p:spTree>
    <p:extLst>
      <p:ext uri="{BB962C8B-B14F-4D97-AF65-F5344CB8AC3E}">
        <p14:creationId xmlns:p14="http://schemas.microsoft.com/office/powerpoint/2010/main" val="372140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548679"/>
            <a:ext cx="7920880" cy="3170099"/>
          </a:xfrm>
          <a:prstGeom prst="rect">
            <a:avLst/>
          </a:prstGeom>
        </p:spPr>
        <p:txBody>
          <a:bodyPr wrap="square">
            <a:spAutoFit/>
          </a:bodyPr>
          <a:lstStyle/>
          <a:p>
            <a:pPr algn="ctr"/>
            <a:r>
              <a:rPr lang="pl-PL" sz="3200" b="1" u="sng" dirty="0" smtClean="0">
                <a:solidFill>
                  <a:schemeClr val="tx1">
                    <a:lumMod val="95000"/>
                  </a:schemeClr>
                </a:solidFill>
              </a:rPr>
              <a:t>PRECYZYJNA KLASYKA</a:t>
            </a:r>
          </a:p>
          <a:p>
            <a:pPr algn="ctr"/>
            <a:endParaRPr lang="pl-PL" sz="1200" dirty="0">
              <a:solidFill>
                <a:srgbClr val="FFC000"/>
              </a:solidFill>
            </a:endParaRPr>
          </a:p>
          <a:p>
            <a:pPr algn="ctr"/>
            <a:endParaRPr lang="pl-PL" sz="1600" dirty="0" smtClean="0">
              <a:solidFill>
                <a:srgbClr val="FFC000"/>
              </a:solidFill>
            </a:endParaRPr>
          </a:p>
          <a:p>
            <a:pPr algn="ctr"/>
            <a:r>
              <a:rPr lang="pl-PL" sz="2800" dirty="0" smtClean="0">
                <a:solidFill>
                  <a:srgbClr val="FFC000"/>
                </a:solidFill>
              </a:rPr>
              <a:t>Na </a:t>
            </a:r>
            <a:r>
              <a:rPr lang="pl-PL" sz="2800" dirty="0">
                <a:solidFill>
                  <a:srgbClr val="FFC000"/>
                </a:solidFill>
              </a:rPr>
              <a:t>próżno </a:t>
            </a:r>
            <a:r>
              <a:rPr lang="pl-PL" sz="2800" dirty="0" smtClean="0">
                <a:solidFill>
                  <a:srgbClr val="FFC000"/>
                </a:solidFill>
              </a:rPr>
              <a:t>w TYCH ZEGARKACH szukać </a:t>
            </a:r>
            <a:r>
              <a:rPr lang="pl-PL" sz="2800" dirty="0">
                <a:solidFill>
                  <a:srgbClr val="FFC000"/>
                </a:solidFill>
              </a:rPr>
              <a:t>elektronicznych wyświetlaczy. </a:t>
            </a:r>
            <a:r>
              <a:rPr lang="pl-PL" sz="2800" dirty="0" smtClean="0">
                <a:solidFill>
                  <a:srgbClr val="FFC000"/>
                </a:solidFill>
              </a:rPr>
              <a:t/>
            </a:r>
            <a:br>
              <a:rPr lang="pl-PL" sz="2800" dirty="0" smtClean="0">
                <a:solidFill>
                  <a:srgbClr val="FFC000"/>
                </a:solidFill>
              </a:rPr>
            </a:br>
            <a:r>
              <a:rPr lang="pl-PL" sz="2800" dirty="0" smtClean="0">
                <a:solidFill>
                  <a:srgbClr val="FFC000"/>
                </a:solidFill>
              </a:rPr>
              <a:t>Firma </a:t>
            </a:r>
            <a:r>
              <a:rPr lang="pl-PL" sz="2800" dirty="0">
                <a:solidFill>
                  <a:srgbClr val="FFC000"/>
                </a:solidFill>
              </a:rPr>
              <a:t>Patek Philippe SA postawiła na klasykę, a dziś taka klasyka kosztuje nawet... </a:t>
            </a:r>
            <a:r>
              <a:rPr lang="pl-PL" sz="2800" dirty="0" smtClean="0">
                <a:solidFill>
                  <a:srgbClr val="FFC000"/>
                </a:solidFill>
              </a:rPr>
              <a:t/>
            </a:r>
            <a:br>
              <a:rPr lang="pl-PL" sz="2800" dirty="0" smtClean="0">
                <a:solidFill>
                  <a:srgbClr val="FFC000"/>
                </a:solidFill>
              </a:rPr>
            </a:br>
            <a:r>
              <a:rPr lang="pl-PL" sz="2800" u="sng" dirty="0" smtClean="0">
                <a:solidFill>
                  <a:srgbClr val="FFC000"/>
                </a:solidFill>
              </a:rPr>
              <a:t>24 </a:t>
            </a:r>
            <a:r>
              <a:rPr lang="pl-PL" sz="2800" u="sng" dirty="0">
                <a:solidFill>
                  <a:srgbClr val="FFC000"/>
                </a:solidFill>
              </a:rPr>
              <a:t>mln dolarów za sztukę. </a:t>
            </a:r>
          </a:p>
        </p:txBody>
      </p:sp>
      <p:pic>
        <p:nvPicPr>
          <p:cNvPr id="6146" name="Picture 2" descr="Z&amp;lstrok;oty zegarek &quot;Patek Phillippe SA&quot;, sprzedany za 24 mln dolaró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05856"/>
            <a:ext cx="3366808" cy="2244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Prostokąt 2"/>
          <p:cNvSpPr/>
          <p:nvPr/>
        </p:nvSpPr>
        <p:spPr>
          <a:xfrm>
            <a:off x="3834352" y="3856980"/>
            <a:ext cx="5130136" cy="2308324"/>
          </a:xfrm>
          <a:prstGeom prst="rect">
            <a:avLst/>
          </a:prstGeom>
        </p:spPr>
        <p:txBody>
          <a:bodyPr wrap="square">
            <a:spAutoFit/>
          </a:bodyPr>
          <a:lstStyle/>
          <a:p>
            <a:r>
              <a:rPr lang="pl-PL" dirty="0" smtClean="0"/>
              <a:t>Na 24 </a:t>
            </a:r>
            <a:r>
              <a:rPr lang="pl-PL" dirty="0"/>
              <a:t>mln dolarów </a:t>
            </a:r>
            <a:r>
              <a:rPr lang="pl-PL" dirty="0" smtClean="0"/>
              <a:t>wyceniony na  aukcji </a:t>
            </a:r>
            <a:r>
              <a:rPr lang="pl-PL" dirty="0"/>
              <a:t>złoty zegarek z lat 30. XX </a:t>
            </a:r>
            <a:r>
              <a:rPr lang="pl-PL" dirty="0" smtClean="0"/>
              <a:t>wieku.</a:t>
            </a:r>
          </a:p>
          <a:p>
            <a:r>
              <a:rPr lang="pl-PL" dirty="0"/>
              <a:t>To najdroższy zegarek na </a:t>
            </a:r>
            <a:r>
              <a:rPr lang="pl-PL" dirty="0" smtClean="0"/>
              <a:t>świecie sprzedany przez firmę Patka w 1933.</a:t>
            </a:r>
          </a:p>
          <a:p>
            <a:r>
              <a:rPr lang="pl-PL" dirty="0" smtClean="0"/>
              <a:t>Należący </a:t>
            </a:r>
            <a:r>
              <a:rPr lang="pl-PL" dirty="0"/>
              <a:t>do amerykańskiego bankiera Henry'ego </a:t>
            </a:r>
            <a:r>
              <a:rPr lang="pl-PL" dirty="0" smtClean="0"/>
              <a:t>Gravesa</a:t>
            </a:r>
            <a:r>
              <a:rPr lang="pl-PL" dirty="0"/>
              <a:t> </a:t>
            </a:r>
            <a:r>
              <a:rPr lang="pl-PL" dirty="0" smtClean="0"/>
              <a:t>zegarek ma 24 funkcje.</a:t>
            </a:r>
            <a:br>
              <a:rPr lang="pl-PL" dirty="0" smtClean="0"/>
            </a:br>
            <a:r>
              <a:rPr lang="pl-PL" dirty="0" smtClean="0"/>
              <a:t>Nazwiska kolejnego nabywcy </a:t>
            </a:r>
            <a:r>
              <a:rPr lang="pl-PL" dirty="0"/>
              <a:t>rekordowo drogiego egzemplarza nie ujawniono.</a:t>
            </a:r>
          </a:p>
        </p:txBody>
      </p:sp>
    </p:spTree>
    <p:extLst>
      <p:ext uri="{BB962C8B-B14F-4D97-AF65-F5344CB8AC3E}">
        <p14:creationId xmlns:p14="http://schemas.microsoft.com/office/powerpoint/2010/main" val="88812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lottokupon.com/wp-content/uploads/2013/08/Pat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2647950" cy="3743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chronos24.pl/wp/wp-content/uploads/2011/06/ppregul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3563389"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patek-philippe-grandmaster-chime-51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07558"/>
            <a:ext cx="4811908" cy="599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5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kskluzywny zegarek firmy Patek Philippe &amp; 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256" y="408972"/>
            <a:ext cx="4009008" cy="5352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rostokąt 1"/>
          <p:cNvSpPr/>
          <p:nvPr/>
        </p:nvSpPr>
        <p:spPr>
          <a:xfrm>
            <a:off x="395536" y="5949280"/>
            <a:ext cx="8604448" cy="369332"/>
          </a:xfrm>
          <a:prstGeom prst="rect">
            <a:avLst/>
          </a:prstGeom>
        </p:spPr>
        <p:txBody>
          <a:bodyPr wrap="square">
            <a:spAutoFit/>
          </a:bodyPr>
          <a:lstStyle/>
          <a:p>
            <a:pPr algn="ctr"/>
            <a:r>
              <a:rPr lang="pl-PL" dirty="0"/>
              <a:t>Ekskluzywny zegarek firmy Patek Philippe &amp; Co</a:t>
            </a:r>
          </a:p>
        </p:txBody>
      </p:sp>
    </p:spTree>
    <p:extLst>
      <p:ext uri="{BB962C8B-B14F-4D97-AF65-F5344CB8AC3E}">
        <p14:creationId xmlns:p14="http://schemas.microsoft.com/office/powerpoint/2010/main" val="212745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332656"/>
            <a:ext cx="8424936" cy="5016758"/>
          </a:xfrm>
          <a:prstGeom prst="rect">
            <a:avLst/>
          </a:prstGeom>
        </p:spPr>
        <p:txBody>
          <a:bodyPr wrap="square">
            <a:spAutoFit/>
          </a:bodyPr>
          <a:lstStyle/>
          <a:p>
            <a:pPr algn="ctr"/>
            <a:r>
              <a:rPr lang="pl-PL" sz="3200" dirty="0" smtClean="0">
                <a:solidFill>
                  <a:schemeClr val="accent1">
                    <a:lumMod val="60000"/>
                    <a:lumOff val="40000"/>
                  </a:schemeClr>
                </a:solidFill>
                <a:effectLst/>
              </a:rPr>
              <a:t>Jak doszło do tego, że Polak, </a:t>
            </a:r>
            <a:br>
              <a:rPr lang="pl-PL" sz="3200" dirty="0" smtClean="0">
                <a:solidFill>
                  <a:schemeClr val="accent1">
                    <a:lumMod val="60000"/>
                    <a:lumOff val="40000"/>
                  </a:schemeClr>
                </a:solidFill>
                <a:effectLst/>
              </a:rPr>
            </a:br>
            <a:r>
              <a:rPr lang="pl-PL" sz="3200" dirty="0" smtClean="0">
                <a:solidFill>
                  <a:schemeClr val="accent1">
                    <a:lumMod val="60000"/>
                    <a:lumOff val="40000"/>
                  </a:schemeClr>
                </a:solidFill>
                <a:effectLst/>
              </a:rPr>
              <a:t>powstaniec listopadowy i emigrant, zmuszony do opuszczenia kraju, osiągnął biznesowy sukces w Szwajcarii stając się producentem najlepszych i najdroższych zegarków świata?</a:t>
            </a:r>
          </a:p>
          <a:p>
            <a:pPr algn="ctr"/>
            <a:endParaRPr lang="pl-PL" sz="3200" dirty="0">
              <a:solidFill>
                <a:schemeClr val="accent1">
                  <a:lumMod val="60000"/>
                  <a:lumOff val="40000"/>
                </a:schemeClr>
              </a:solidFill>
            </a:endParaRPr>
          </a:p>
          <a:p>
            <a:pPr algn="ctr"/>
            <a:r>
              <a:rPr lang="pl-PL" sz="3200" dirty="0" smtClean="0">
                <a:solidFill>
                  <a:schemeClr val="accent1">
                    <a:lumMod val="60000"/>
                    <a:lumOff val="40000"/>
                  </a:schemeClr>
                </a:solidFill>
                <a:effectLst/>
              </a:rPr>
              <a:t/>
            </a:r>
            <a:br>
              <a:rPr lang="pl-PL" sz="3200" dirty="0" smtClean="0">
                <a:solidFill>
                  <a:schemeClr val="accent1">
                    <a:lumMod val="60000"/>
                    <a:lumOff val="40000"/>
                  </a:schemeClr>
                </a:solidFill>
                <a:effectLst/>
              </a:rPr>
            </a:br>
            <a:r>
              <a:rPr lang="pl-PL" sz="3200" dirty="0" smtClean="0">
                <a:effectLst/>
              </a:rPr>
              <a:t/>
            </a:r>
            <a:br>
              <a:rPr lang="pl-PL" sz="3200" dirty="0" smtClean="0">
                <a:effectLst/>
              </a:rPr>
            </a:br>
            <a:endParaRPr lang="pl-PL" sz="3200"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638" y="3717032"/>
            <a:ext cx="4344715" cy="2891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14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692696"/>
            <a:ext cx="7416824" cy="5416868"/>
          </a:xfrm>
          <a:prstGeom prst="rect">
            <a:avLst/>
          </a:prstGeom>
        </p:spPr>
        <p:txBody>
          <a:bodyPr wrap="square">
            <a:spAutoFit/>
          </a:bodyPr>
          <a:lstStyle/>
          <a:p>
            <a:pPr algn="ctr"/>
            <a:r>
              <a:rPr lang="pl-PL" sz="2800" b="1" u="sng" dirty="0" smtClean="0">
                <a:solidFill>
                  <a:schemeClr val="accent1"/>
                </a:solidFill>
              </a:rPr>
              <a:t>KTO MOŻE BYĆ POSIADACZEM </a:t>
            </a:r>
            <a:br>
              <a:rPr lang="pl-PL" sz="2800" b="1" u="sng" dirty="0" smtClean="0">
                <a:solidFill>
                  <a:schemeClr val="accent1"/>
                </a:solidFill>
              </a:rPr>
            </a:br>
            <a:r>
              <a:rPr lang="pl-PL" sz="2800" b="1" u="sng" dirty="0" smtClean="0">
                <a:solidFill>
                  <a:schemeClr val="accent1"/>
                </a:solidFill>
              </a:rPr>
              <a:t>TEGO ZEGARKA???</a:t>
            </a:r>
          </a:p>
          <a:p>
            <a:pPr algn="just"/>
            <a:endParaRPr lang="pl-PL" sz="2800" b="1" dirty="0">
              <a:solidFill>
                <a:srgbClr val="FFFF00"/>
              </a:solidFill>
            </a:endParaRPr>
          </a:p>
          <a:p>
            <a:pPr algn="just"/>
            <a:r>
              <a:rPr lang="pl-PL" sz="2800" dirty="0" smtClean="0">
                <a:solidFill>
                  <a:srgbClr val="FFFF00"/>
                </a:solidFill>
              </a:rPr>
              <a:t>Jeśli chcesz być właścicielem takiego cacka musisz sięgnąć po “zaskórniaki”. taki dokładny do milisekundy zegarek kosztuje co najmniej </a:t>
            </a:r>
            <a:r>
              <a:rPr lang="pl-PL" sz="2800" dirty="0" smtClean="0">
                <a:solidFill>
                  <a:srgbClr val="00B0F0"/>
                </a:solidFill>
              </a:rPr>
              <a:t>500 000 </a:t>
            </a:r>
            <a:r>
              <a:rPr lang="pl-PL" sz="2800" u="sng" dirty="0" smtClean="0">
                <a:solidFill>
                  <a:srgbClr val="FFFF00"/>
                </a:solidFill>
                <a:hlinkClick r:id="rId2"/>
              </a:rPr>
              <a:t>dolarów</a:t>
            </a:r>
            <a:r>
              <a:rPr lang="pl-PL" sz="2800" dirty="0" smtClean="0">
                <a:solidFill>
                  <a:srgbClr val="FFFF00"/>
                </a:solidFill>
              </a:rPr>
              <a:t>.</a:t>
            </a:r>
          </a:p>
          <a:p>
            <a:endParaRPr lang="pl-PL" b="1" dirty="0" smtClean="0">
              <a:solidFill>
                <a:srgbClr val="FFFF00"/>
              </a:solidFill>
            </a:endParaRPr>
          </a:p>
          <a:p>
            <a:endParaRPr lang="pl-PL" dirty="0" smtClean="0"/>
          </a:p>
          <a:p>
            <a:pPr algn="ctr"/>
            <a:r>
              <a:rPr lang="pl-PL" sz="2400" dirty="0" smtClean="0">
                <a:solidFill>
                  <a:srgbClr val="FFC000"/>
                </a:solidFill>
              </a:rPr>
              <a:t>Nie tylko dlatego że jest robiony ręcznie</a:t>
            </a:r>
            <a:br>
              <a:rPr lang="pl-PL" sz="2400" dirty="0" smtClean="0">
                <a:solidFill>
                  <a:srgbClr val="FFC000"/>
                </a:solidFill>
              </a:rPr>
            </a:br>
            <a:r>
              <a:rPr lang="pl-PL" sz="2400" dirty="0" smtClean="0">
                <a:solidFill>
                  <a:srgbClr val="FFC000"/>
                </a:solidFill>
              </a:rPr>
              <a:t>i jest wykonany z najlepszych na świecie materiałów. Ale także dlatego, że wykonanie</a:t>
            </a:r>
            <a:br>
              <a:rPr lang="pl-PL" sz="2400" dirty="0" smtClean="0">
                <a:solidFill>
                  <a:srgbClr val="FFC000"/>
                </a:solidFill>
              </a:rPr>
            </a:br>
            <a:r>
              <a:rPr lang="pl-PL" sz="2400" dirty="0" smtClean="0">
                <a:solidFill>
                  <a:srgbClr val="FFC000"/>
                </a:solidFill>
              </a:rPr>
              <a:t>i złożenie części zegarka zajmuje rok czasu.</a:t>
            </a:r>
          </a:p>
          <a:p>
            <a:endParaRPr lang="pl-PL" dirty="0"/>
          </a:p>
        </p:txBody>
      </p:sp>
    </p:spTree>
    <p:extLst>
      <p:ext uri="{BB962C8B-B14F-4D97-AF65-F5344CB8AC3E}">
        <p14:creationId xmlns:p14="http://schemas.microsoft.com/office/powerpoint/2010/main" val="100763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764704"/>
            <a:ext cx="7632848" cy="3539430"/>
          </a:xfrm>
          <a:prstGeom prst="rect">
            <a:avLst/>
          </a:prstGeom>
        </p:spPr>
        <p:txBody>
          <a:bodyPr wrap="square">
            <a:spAutoFit/>
          </a:bodyPr>
          <a:lstStyle/>
          <a:p>
            <a:pPr algn="ctr"/>
            <a:r>
              <a:rPr lang="pl-PL" sz="3200" dirty="0">
                <a:solidFill>
                  <a:schemeClr val="accent1">
                    <a:lumMod val="40000"/>
                    <a:lumOff val="60000"/>
                  </a:schemeClr>
                </a:solidFill>
              </a:rPr>
              <a:t>Nawet gdy masz takie oszczędności nie jest </a:t>
            </a:r>
            <a:r>
              <a:rPr lang="pl-PL" sz="3200" dirty="0" smtClean="0">
                <a:solidFill>
                  <a:schemeClr val="accent1">
                    <a:lumMod val="40000"/>
                    <a:lumOff val="60000"/>
                  </a:schemeClr>
                </a:solidFill>
              </a:rPr>
              <a:t>łatwo </a:t>
            </a:r>
            <a:r>
              <a:rPr lang="pl-PL" sz="3200" dirty="0">
                <a:solidFill>
                  <a:schemeClr val="accent1">
                    <a:lumMod val="40000"/>
                    <a:lumOff val="60000"/>
                  </a:schemeClr>
                </a:solidFill>
              </a:rPr>
              <a:t>zostać </a:t>
            </a:r>
            <a:r>
              <a:rPr lang="pl-PL" sz="3200" dirty="0" smtClean="0">
                <a:solidFill>
                  <a:schemeClr val="accent1">
                    <a:lumMod val="40000"/>
                    <a:lumOff val="60000"/>
                  </a:schemeClr>
                </a:solidFill>
              </a:rPr>
              <a:t>właścicielem. </a:t>
            </a:r>
          </a:p>
          <a:p>
            <a:pPr algn="ctr"/>
            <a:endParaRPr lang="pl-PL" sz="3200" dirty="0">
              <a:solidFill>
                <a:schemeClr val="accent1">
                  <a:lumMod val="40000"/>
                  <a:lumOff val="60000"/>
                </a:schemeClr>
              </a:solidFill>
            </a:endParaRPr>
          </a:p>
          <a:p>
            <a:pPr algn="ctr"/>
            <a:r>
              <a:rPr lang="pl-PL" sz="3200" dirty="0" smtClean="0">
                <a:solidFill>
                  <a:schemeClr val="accent1">
                    <a:lumMod val="40000"/>
                    <a:lumOff val="60000"/>
                  </a:schemeClr>
                </a:solidFill>
              </a:rPr>
              <a:t>Patek </a:t>
            </a:r>
            <a:r>
              <a:rPr lang="pl-PL" sz="3200" dirty="0">
                <a:solidFill>
                  <a:schemeClr val="accent1">
                    <a:lumMod val="40000"/>
                    <a:lumOff val="60000"/>
                  </a:schemeClr>
                </a:solidFill>
              </a:rPr>
              <a:t>Philippe produkuje tylko 50 tys. takich cacek </a:t>
            </a:r>
            <a:r>
              <a:rPr lang="pl-PL" sz="3200" dirty="0" smtClean="0">
                <a:solidFill>
                  <a:schemeClr val="accent1">
                    <a:lumMod val="40000"/>
                    <a:lumOff val="60000"/>
                  </a:schemeClr>
                </a:solidFill>
              </a:rPr>
              <a:t>rocznie</a:t>
            </a:r>
            <a:r>
              <a:rPr lang="pl-PL" sz="3200" dirty="0" smtClean="0">
                <a:solidFill>
                  <a:schemeClr val="accent1">
                    <a:lumMod val="40000"/>
                    <a:lumOff val="60000"/>
                  </a:schemeClr>
                </a:solidFill>
                <a:sym typeface="Wingdings" pitchFamily="2" charset="2"/>
              </a:rPr>
              <a:t></a:t>
            </a:r>
          </a:p>
          <a:p>
            <a:pPr algn="ctr"/>
            <a:endParaRPr lang="pl-PL" sz="3200" dirty="0">
              <a:solidFill>
                <a:schemeClr val="accent1">
                  <a:lumMod val="40000"/>
                  <a:lumOff val="60000"/>
                </a:schemeClr>
              </a:solidFill>
              <a:sym typeface="Wingdings" pitchFamily="2" charset="2"/>
            </a:endParaRPr>
          </a:p>
          <a:p>
            <a:pPr algn="ctr"/>
            <a:endParaRPr lang="pl-PL" sz="3200" dirty="0">
              <a:solidFill>
                <a:schemeClr val="accent1">
                  <a:lumMod val="40000"/>
                  <a:lumOff val="60000"/>
                </a:schemeClr>
              </a:solidFill>
            </a:endParaRPr>
          </a:p>
        </p:txBody>
      </p:sp>
      <p:pic>
        <p:nvPicPr>
          <p:cNvPr id="28674" name="Picture 2" descr="http://www.watchtime.com/cms/wp-content/uploads/aq_1109_patek_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23193"/>
            <a:ext cx="2160240" cy="2045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6" name="Picture 4" descr="http://www.gregsteer.net/IWC/CloisonneDials/Cloisonne%20100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717032"/>
            <a:ext cx="1872208" cy="2819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8" name="Picture 6" descr="Znalezione obrazy dla zapytania calibre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924" y="4103998"/>
            <a:ext cx="2476500"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404664"/>
            <a:ext cx="8352928" cy="5293757"/>
          </a:xfrm>
          <a:prstGeom prst="rect">
            <a:avLst/>
          </a:prstGeom>
        </p:spPr>
        <p:txBody>
          <a:bodyPr wrap="square">
            <a:spAutoFit/>
          </a:bodyPr>
          <a:lstStyle/>
          <a:p>
            <a:pPr algn="ctr"/>
            <a:r>
              <a:rPr lang="pl-PL" sz="4000" b="1" dirty="0" smtClean="0">
                <a:solidFill>
                  <a:srgbClr val="FFFF00"/>
                </a:solidFill>
              </a:rPr>
              <a:t>SĄ TEŻ HISTORIE</a:t>
            </a:r>
          </a:p>
          <a:p>
            <a:endParaRPr lang="pl-PL" b="1" i="1" dirty="0" smtClean="0"/>
          </a:p>
          <a:p>
            <a:endParaRPr lang="pl-PL" b="1" i="1" dirty="0" smtClean="0"/>
          </a:p>
          <a:p>
            <a:r>
              <a:rPr lang="pl-PL" sz="2800" b="1" i="1" dirty="0" smtClean="0">
                <a:solidFill>
                  <a:schemeClr val="accent1">
                    <a:lumMod val="60000"/>
                    <a:lumOff val="40000"/>
                  </a:schemeClr>
                </a:solidFill>
              </a:rPr>
              <a:t>…HISTORIA JEDNEGO ZEGARKA…</a:t>
            </a:r>
          </a:p>
          <a:p>
            <a:endParaRPr lang="pl-PL" b="1" dirty="0" smtClean="0"/>
          </a:p>
          <a:p>
            <a:pPr algn="r"/>
            <a:r>
              <a:rPr lang="pl-PL" sz="2400" b="1" i="1" u="sng" dirty="0" smtClean="0">
                <a:solidFill>
                  <a:srgbClr val="FFC000"/>
                </a:solidFill>
              </a:rPr>
              <a:t>Zegarek </a:t>
            </a:r>
            <a:r>
              <a:rPr lang="pl-PL" sz="2400" b="1" i="1" u="sng" dirty="0">
                <a:solidFill>
                  <a:srgbClr val="FFC000"/>
                </a:solidFill>
              </a:rPr>
              <a:t>z nieznaną miniaturą Jana </a:t>
            </a:r>
            <a:r>
              <a:rPr lang="pl-PL" sz="2400" b="1" i="1" u="sng" dirty="0" smtClean="0">
                <a:solidFill>
                  <a:srgbClr val="FFC000"/>
                </a:solidFill>
              </a:rPr>
              <a:t>Matejki</a:t>
            </a:r>
          </a:p>
          <a:p>
            <a:pPr algn="r"/>
            <a:endParaRPr lang="pl-PL" sz="2400" b="1" i="1" u="sng" dirty="0">
              <a:solidFill>
                <a:srgbClr val="FFC000"/>
              </a:solidFill>
            </a:endParaRPr>
          </a:p>
          <a:p>
            <a:pPr algn="r"/>
            <a:endParaRPr lang="pl-PL" sz="2400" b="1" i="1" u="sng" dirty="0" smtClean="0">
              <a:solidFill>
                <a:srgbClr val="FFC000"/>
              </a:solidFill>
            </a:endParaRPr>
          </a:p>
          <a:p>
            <a:pPr algn="r"/>
            <a:endParaRPr lang="pl-PL" sz="2400" b="1" i="1" u="sng" dirty="0">
              <a:solidFill>
                <a:srgbClr val="FFC000"/>
              </a:solidFill>
            </a:endParaRPr>
          </a:p>
          <a:p>
            <a:pPr algn="r"/>
            <a:endParaRPr lang="pl-PL" sz="2400" b="1" i="1" u="sng" dirty="0" smtClean="0">
              <a:solidFill>
                <a:srgbClr val="FFC000"/>
              </a:solidFill>
            </a:endParaRPr>
          </a:p>
          <a:p>
            <a:pPr algn="r"/>
            <a:endParaRPr lang="pl-PL" sz="2400" b="1" i="1" u="sng" dirty="0">
              <a:solidFill>
                <a:srgbClr val="FFC000"/>
              </a:solidFill>
            </a:endParaRPr>
          </a:p>
          <a:p>
            <a:pPr algn="r"/>
            <a:endParaRPr lang="pl-PL" sz="2400" b="1" i="1" u="sng" dirty="0" smtClean="0">
              <a:solidFill>
                <a:srgbClr val="FFC000"/>
              </a:solidFill>
            </a:endParaRPr>
          </a:p>
          <a:p>
            <a:pPr algn="r"/>
            <a:endParaRPr lang="pl-PL" sz="2400" b="1" i="1" u="sng" dirty="0">
              <a:solidFill>
                <a:srgbClr val="FFC000"/>
              </a:solidFill>
            </a:endParaRPr>
          </a:p>
          <a:p>
            <a:pPr algn="r"/>
            <a:endParaRPr lang="pl-PL" sz="2400" i="1" u="sng" dirty="0">
              <a:solidFill>
                <a:srgbClr val="FFC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81" y="3072495"/>
            <a:ext cx="3931724" cy="29487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http://www.jbednarski.pl/images/Z001_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12975"/>
            <a:ext cx="4145231" cy="310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09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histmag.org/grafika/GwiaCiesz/styczen14/sty041_min_555x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1628800"/>
            <a:ext cx="5667523" cy="4258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rostokąt 1"/>
          <p:cNvSpPr/>
          <p:nvPr/>
        </p:nvSpPr>
        <p:spPr>
          <a:xfrm>
            <a:off x="1043608" y="5963811"/>
            <a:ext cx="7632848" cy="646331"/>
          </a:xfrm>
          <a:prstGeom prst="rect">
            <a:avLst/>
          </a:prstGeom>
        </p:spPr>
        <p:txBody>
          <a:bodyPr wrap="square">
            <a:spAutoFit/>
          </a:bodyPr>
          <a:lstStyle/>
          <a:p>
            <a:r>
              <a:rPr lang="pl-PL" dirty="0"/>
              <a:t>Gwiazdka Cieszyńska, pismo dla zabawy, nauki i przemysłu.</a:t>
            </a:r>
            <a:br>
              <a:rPr lang="pl-PL" dirty="0"/>
            </a:br>
            <a:r>
              <a:rPr lang="pl-PL" dirty="0"/>
              <a:t>Ner. 48. – Cieszyn d. 13. Grudnia. – R. 1856. </a:t>
            </a:r>
          </a:p>
        </p:txBody>
      </p:sp>
      <p:sp>
        <p:nvSpPr>
          <p:cNvPr id="3" name="Prostokąt 2"/>
          <p:cNvSpPr/>
          <p:nvPr/>
        </p:nvSpPr>
        <p:spPr>
          <a:xfrm>
            <a:off x="2547301" y="836711"/>
            <a:ext cx="3812262" cy="584775"/>
          </a:xfrm>
          <a:prstGeom prst="rect">
            <a:avLst/>
          </a:prstGeom>
        </p:spPr>
        <p:txBody>
          <a:bodyPr wrap="none">
            <a:spAutoFit/>
          </a:bodyPr>
          <a:lstStyle/>
          <a:p>
            <a:r>
              <a:rPr lang="pl-PL" sz="3200" dirty="0" smtClean="0">
                <a:solidFill>
                  <a:srgbClr val="FFFF00"/>
                </a:solidFill>
              </a:rPr>
              <a:t>ARTYKUŁ W PRASIE</a:t>
            </a:r>
            <a:endParaRPr lang="pl-PL" sz="3200" dirty="0">
              <a:solidFill>
                <a:srgbClr val="FFFF00"/>
              </a:solidFill>
            </a:endParaRPr>
          </a:p>
        </p:txBody>
      </p:sp>
    </p:spTree>
    <p:extLst>
      <p:ext uri="{BB962C8B-B14F-4D97-AF65-F5344CB8AC3E}">
        <p14:creationId xmlns:p14="http://schemas.microsoft.com/office/powerpoint/2010/main" val="252335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zegarkiipasja.pl/media/k2/items/cache/aaa036e4cb16038f90e128d8e39c714f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94870"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25194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399032"/>
          </a:xfrm>
        </p:spPr>
        <p:txBody>
          <a:bodyPr>
            <a:noAutofit/>
          </a:bodyPr>
          <a:lstStyle/>
          <a:p>
            <a:pPr algn="ctr"/>
            <a:r>
              <a:rPr lang="pl-PL" sz="2400" b="1" dirty="0" smtClean="0">
                <a:solidFill>
                  <a:srgbClr val="FFFF00"/>
                </a:solidFill>
              </a:rPr>
              <a:t/>
            </a:r>
            <a:br>
              <a:rPr lang="pl-PL" sz="2400" b="1" dirty="0" smtClean="0">
                <a:solidFill>
                  <a:srgbClr val="FFFF00"/>
                </a:solidFill>
              </a:rPr>
            </a:br>
            <a:r>
              <a:rPr lang="pl-PL" sz="2400" b="1" dirty="0" smtClean="0">
                <a:solidFill>
                  <a:srgbClr val="FFFF00"/>
                </a:solidFill>
              </a:rPr>
              <a:t>JAK POWSTAJE TEN ZEGAREK</a:t>
            </a:r>
            <a:r>
              <a:rPr lang="pl-PL" sz="2400" b="1" dirty="0">
                <a:solidFill>
                  <a:schemeClr val="tx1"/>
                </a:solidFill>
              </a:rPr>
              <a:t/>
            </a:r>
            <a:br>
              <a:rPr lang="pl-PL" sz="2400" b="1" dirty="0">
                <a:solidFill>
                  <a:schemeClr val="tx1"/>
                </a:solidFill>
              </a:rPr>
            </a:br>
            <a:r>
              <a:rPr lang="pl-PL" sz="2400" b="1" dirty="0" smtClean="0">
                <a:solidFill>
                  <a:schemeClr val="tx1"/>
                </a:solidFill>
              </a:rPr>
              <a:t>Patek składa się </a:t>
            </a:r>
            <a:r>
              <a:rPr lang="pl-PL" sz="2400" b="1" dirty="0">
                <a:solidFill>
                  <a:schemeClr val="tx1"/>
                </a:solidFill>
              </a:rPr>
              <a:t>z 252 części, składanych ręcznie jedynie przy pomoczy przyrządów optycznych.</a:t>
            </a:r>
            <a:r>
              <a:rPr lang="pl-PL" sz="2400" dirty="0">
                <a:solidFill>
                  <a:schemeClr val="tx1"/>
                </a:solidFill>
              </a:rPr>
              <a:t/>
            </a:r>
            <a:br>
              <a:rPr lang="pl-PL" sz="2400" dirty="0">
                <a:solidFill>
                  <a:schemeClr val="tx1"/>
                </a:solidFill>
              </a:rPr>
            </a:br>
            <a:r>
              <a:rPr lang="pl-PL" sz="2400" b="1" dirty="0">
                <a:solidFill>
                  <a:schemeClr val="tx1"/>
                </a:solidFill>
              </a:rPr>
              <a:t>Całość produkcji odbywa </a:t>
            </a:r>
            <a:r>
              <a:rPr lang="pl-PL" sz="2400" b="1" dirty="0" smtClean="0">
                <a:solidFill>
                  <a:schemeClr val="tx1"/>
                </a:solidFill>
              </a:rPr>
              <a:t>się </a:t>
            </a:r>
            <a:r>
              <a:rPr lang="pl-PL" sz="2400" b="1" dirty="0">
                <a:solidFill>
                  <a:schemeClr val="tx1"/>
                </a:solidFill>
              </a:rPr>
              <a:t>w fabryce.</a:t>
            </a:r>
            <a:r>
              <a:rPr lang="pl-PL" sz="2400" dirty="0">
                <a:solidFill>
                  <a:schemeClr val="tx1"/>
                </a:solidFill>
              </a:rPr>
              <a:t/>
            </a:r>
            <a:br>
              <a:rPr lang="pl-PL" sz="2400" dirty="0">
                <a:solidFill>
                  <a:schemeClr val="tx1"/>
                </a:solidFill>
              </a:rPr>
            </a:br>
            <a:endParaRPr lang="pl-PL" sz="2400" dirty="0">
              <a:solidFill>
                <a:schemeClr val="tx1"/>
              </a:solidFill>
            </a:endParaRPr>
          </a:p>
        </p:txBody>
      </p:sp>
      <p:sp>
        <p:nvSpPr>
          <p:cNvPr id="3" name="Symbol zastępczy zawartości 2"/>
          <p:cNvSpPr>
            <a:spLocks noGrp="1"/>
          </p:cNvSpPr>
          <p:nvPr>
            <p:ph idx="1"/>
          </p:nvPr>
        </p:nvSpPr>
        <p:spPr>
          <a:xfrm>
            <a:off x="539552" y="1916832"/>
            <a:ext cx="8229600" cy="4572000"/>
          </a:xfrm>
        </p:spPr>
        <p:txBody>
          <a:bodyPr>
            <a:normAutofit fontScale="77500" lnSpcReduction="20000"/>
          </a:bodyPr>
          <a:lstStyle/>
          <a:p>
            <a:pPr algn="just"/>
            <a:r>
              <a:rPr lang="pl-PL" sz="2900" dirty="0"/>
              <a:t>Zegarmistrz </a:t>
            </a:r>
            <a:r>
              <a:rPr lang="pl-PL" sz="2900" dirty="0" smtClean="0"/>
              <a:t>składa </a:t>
            </a:r>
            <a:r>
              <a:rPr lang="pl-PL" sz="2900" dirty="0"/>
              <a:t>jednak całość na jednym miejscu pracy. </a:t>
            </a:r>
            <a:r>
              <a:rPr lang="pl-PL" sz="2900" dirty="0" smtClean="0"/>
              <a:t>Należy postępować dokładnie </a:t>
            </a:r>
            <a:r>
              <a:rPr lang="pl-PL" sz="2900" dirty="0"/>
              <a:t>według instrukcji </a:t>
            </a:r>
            <a:r>
              <a:rPr lang="pl-PL" sz="2900" dirty="0" smtClean="0"/>
              <a:t/>
            </a:r>
            <a:br>
              <a:rPr lang="pl-PL" sz="2900" dirty="0" smtClean="0"/>
            </a:br>
            <a:r>
              <a:rPr lang="pl-PL" sz="2900" dirty="0" smtClean="0"/>
              <a:t>i </a:t>
            </a:r>
            <a:r>
              <a:rPr lang="pl-PL" sz="2900" dirty="0"/>
              <a:t>umieścić każdy element na </a:t>
            </a:r>
            <a:r>
              <a:rPr lang="pl-PL" sz="2900" dirty="0" smtClean="0"/>
              <a:t>właściwej </a:t>
            </a:r>
            <a:r>
              <a:rPr lang="pl-PL" sz="2900" dirty="0"/>
              <a:t>pozycji. </a:t>
            </a:r>
            <a:r>
              <a:rPr lang="pl-PL" sz="2900" dirty="0" smtClean="0"/>
              <a:t>Niektóre </a:t>
            </a:r>
            <a:r>
              <a:rPr lang="pl-PL" sz="2900" dirty="0"/>
              <a:t>części </a:t>
            </a:r>
            <a:r>
              <a:rPr lang="pl-PL" sz="2900" dirty="0" smtClean="0"/>
              <a:t>są </a:t>
            </a:r>
            <a:r>
              <a:rPr lang="pl-PL" sz="2900" dirty="0"/>
              <a:t>tak </a:t>
            </a:r>
            <a:r>
              <a:rPr lang="pl-PL" sz="2900" dirty="0" smtClean="0"/>
              <a:t>małe </a:t>
            </a:r>
            <a:r>
              <a:rPr lang="pl-PL" sz="2900" dirty="0"/>
              <a:t>że praktycznie niewidoczne gołym okiem. Musza być </a:t>
            </a:r>
            <a:r>
              <a:rPr lang="pl-PL" sz="2900" dirty="0" smtClean="0"/>
              <a:t>włożone </a:t>
            </a:r>
            <a:r>
              <a:rPr lang="pl-PL" sz="2900" dirty="0"/>
              <a:t>pod odpowiednim katem by </a:t>
            </a:r>
            <a:r>
              <a:rPr lang="pl-PL" sz="2900" dirty="0" smtClean="0"/>
              <a:t>pokazywać </a:t>
            </a:r>
            <a:r>
              <a:rPr lang="pl-PL" sz="2900" dirty="0"/>
              <a:t>czas perfekcyjnie</a:t>
            </a:r>
            <a:r>
              <a:rPr lang="pl-PL" sz="2900" dirty="0" smtClean="0"/>
              <a:t>.</a:t>
            </a:r>
          </a:p>
          <a:p>
            <a:pPr algn="just"/>
            <a:endParaRPr lang="pl-PL" sz="2900" dirty="0"/>
          </a:p>
          <a:p>
            <a:pPr algn="just"/>
            <a:r>
              <a:rPr lang="pl-PL" sz="2900" dirty="0"/>
              <a:t>Po </a:t>
            </a:r>
            <a:r>
              <a:rPr lang="pl-PL" sz="2900" dirty="0" smtClean="0"/>
              <a:t>złożeniu </a:t>
            </a:r>
            <a:r>
              <a:rPr lang="pl-PL" sz="2900" dirty="0"/>
              <a:t>zegarek jest testowany, by mieć pewność że został wykonany </a:t>
            </a:r>
            <a:r>
              <a:rPr lang="pl-PL" sz="2900" dirty="0" smtClean="0"/>
              <a:t>perfekcyjnie. Najmniejszy </a:t>
            </a:r>
            <a:r>
              <a:rPr lang="pl-PL" sz="2900" dirty="0"/>
              <a:t>błąd </a:t>
            </a:r>
            <a:r>
              <a:rPr lang="pl-PL" sz="2900" dirty="0" smtClean="0"/>
              <a:t>powoduje, </a:t>
            </a:r>
            <a:r>
              <a:rPr lang="pl-PL" sz="2900" dirty="0"/>
              <a:t>że urządzenie za pól miliona $ nie zadziała. Koperta zegarka wycinana jest laserem przy </a:t>
            </a:r>
            <a:r>
              <a:rPr lang="pl-PL" sz="2900" dirty="0" smtClean="0"/>
              <a:t>użyciu </a:t>
            </a:r>
            <a:r>
              <a:rPr lang="pl-PL" sz="2900" dirty="0"/>
              <a:t>komputera z </a:t>
            </a:r>
            <a:r>
              <a:rPr lang="pl-PL" sz="2900" dirty="0" smtClean="0"/>
              <a:t>niezachwianą </a:t>
            </a:r>
            <a:r>
              <a:rPr lang="pl-PL" sz="2900" dirty="0"/>
              <a:t>precyzją. Nowoczesna technologia </a:t>
            </a:r>
            <a:r>
              <a:rPr lang="pl-PL" sz="2900" dirty="0" smtClean="0"/>
              <a:t>umożliwia standaryzację </a:t>
            </a:r>
            <a:r>
              <a:rPr lang="pl-PL" sz="2900" dirty="0"/>
              <a:t>produkcji co ułatwia wykonanie. </a:t>
            </a:r>
            <a:r>
              <a:rPr lang="pl-PL" sz="2900" dirty="0" smtClean="0"/>
              <a:t>Tak </a:t>
            </a:r>
            <a:r>
              <a:rPr lang="pl-PL" sz="2900" dirty="0"/>
              <a:t>więc </a:t>
            </a:r>
            <a:r>
              <a:rPr lang="pl-PL" sz="2900" dirty="0" smtClean="0"/>
              <a:t>tradycja </a:t>
            </a:r>
            <a:r>
              <a:rPr lang="pl-PL" sz="2900" dirty="0"/>
              <a:t>miesza </a:t>
            </a:r>
            <a:r>
              <a:rPr lang="pl-PL" sz="2900" dirty="0" smtClean="0"/>
              <a:t>się </a:t>
            </a:r>
            <a:br>
              <a:rPr lang="pl-PL" sz="2900" dirty="0" smtClean="0"/>
            </a:br>
            <a:r>
              <a:rPr lang="pl-PL" sz="2900" dirty="0" smtClean="0"/>
              <a:t>z </a:t>
            </a:r>
            <a:r>
              <a:rPr lang="pl-PL" sz="2900" dirty="0"/>
              <a:t>nowoczesnością. Marka jest w ten sposób dziedziczona przez dziesięciolecia.</a:t>
            </a:r>
          </a:p>
          <a:p>
            <a:pPr marL="64008" indent="0">
              <a:buNone/>
            </a:pPr>
            <a:endParaRPr lang="pl-PL" dirty="0"/>
          </a:p>
        </p:txBody>
      </p:sp>
    </p:spTree>
    <p:extLst>
      <p:ext uri="{BB962C8B-B14F-4D97-AF65-F5344CB8AC3E}">
        <p14:creationId xmlns:p14="http://schemas.microsoft.com/office/powerpoint/2010/main" val="236294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10685" y="1412776"/>
            <a:ext cx="7632848" cy="3662541"/>
          </a:xfrm>
          <a:prstGeom prst="rect">
            <a:avLst/>
          </a:prstGeom>
        </p:spPr>
        <p:txBody>
          <a:bodyPr wrap="square">
            <a:spAutoFit/>
          </a:bodyPr>
          <a:lstStyle/>
          <a:p>
            <a:pPr algn="ctr"/>
            <a:r>
              <a:rPr lang="pl-PL" sz="3200" dirty="0"/>
              <a:t>P</a:t>
            </a:r>
            <a:r>
              <a:rPr lang="pl-PL" sz="3200" dirty="0" smtClean="0"/>
              <a:t>rzedsiębiorstwo Patka nie </a:t>
            </a:r>
            <a:r>
              <a:rPr lang="pl-PL" sz="3200" dirty="0"/>
              <a:t>zostało jednak „w rodzinie”. Firma wielokrotnie zmieniała właścicieli, </a:t>
            </a:r>
            <a:r>
              <a:rPr lang="pl-PL" sz="3200" dirty="0" smtClean="0"/>
              <a:t>do czasu gdy </a:t>
            </a:r>
            <a:r>
              <a:rPr lang="pl-PL" sz="3200" dirty="0"/>
              <a:t>w 1932 roku z</a:t>
            </a:r>
            <a:r>
              <a:rPr lang="pl-PL" sz="3200" dirty="0" smtClean="0"/>
              <a:t>ostała </a:t>
            </a:r>
            <a:r>
              <a:rPr lang="pl-PL" sz="3200" dirty="0"/>
              <a:t>wykupiona przez braci Karola i Jeana Sternów. Dzisiaj firmę prowadzi już czwarte pokolenie Sternów.</a:t>
            </a:r>
            <a:r>
              <a:rPr lang="pl-PL" sz="4000" dirty="0"/>
              <a:t> </a:t>
            </a:r>
          </a:p>
        </p:txBody>
      </p:sp>
    </p:spTree>
    <p:extLst>
      <p:ext uri="{BB962C8B-B14F-4D97-AF65-F5344CB8AC3E}">
        <p14:creationId xmlns:p14="http://schemas.microsoft.com/office/powerpoint/2010/main" val="338559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12774" y="332656"/>
            <a:ext cx="8136904" cy="1384995"/>
          </a:xfrm>
          <a:prstGeom prst="rect">
            <a:avLst/>
          </a:prstGeom>
        </p:spPr>
        <p:txBody>
          <a:bodyPr wrap="square">
            <a:spAutoFit/>
          </a:bodyPr>
          <a:lstStyle/>
          <a:p>
            <a:pPr algn="ctr"/>
            <a:r>
              <a:rPr lang="pl-PL" sz="2800" b="1" dirty="0">
                <a:solidFill>
                  <a:schemeClr val="accent1">
                    <a:lumMod val="60000"/>
                    <a:lumOff val="40000"/>
                  </a:schemeClr>
                </a:solidFill>
              </a:rPr>
              <a:t>Zegarki polskiego działacza Wielkiej Emigracji </a:t>
            </a:r>
            <a:r>
              <a:rPr lang="pl-PL" sz="2800" b="1" dirty="0" smtClean="0">
                <a:solidFill>
                  <a:schemeClr val="accent1">
                    <a:lumMod val="60000"/>
                    <a:lumOff val="40000"/>
                  </a:schemeClr>
                </a:solidFill>
              </a:rPr>
              <a:t>wystawione były w </a:t>
            </a:r>
            <a:r>
              <a:rPr lang="pl-PL" sz="2800" b="1" dirty="0">
                <a:solidFill>
                  <a:schemeClr val="accent1">
                    <a:lumMod val="60000"/>
                    <a:lumOff val="40000"/>
                  </a:schemeClr>
                </a:solidFill>
              </a:rPr>
              <a:t>londyńskiej galerii </a:t>
            </a:r>
            <a:r>
              <a:rPr lang="pl-PL" sz="2800" b="1" dirty="0" err="1" smtClean="0">
                <a:solidFill>
                  <a:schemeClr val="accent1">
                    <a:lumMod val="60000"/>
                    <a:lumOff val="40000"/>
                  </a:schemeClr>
                </a:solidFill>
              </a:rPr>
              <a:t>Saatchi</a:t>
            </a:r>
            <a:r>
              <a:rPr lang="pl-PL" sz="2800" b="1" dirty="0" smtClean="0">
                <a:solidFill>
                  <a:schemeClr val="accent1">
                    <a:lumMod val="60000"/>
                    <a:lumOff val="40000"/>
                  </a:schemeClr>
                </a:solidFill>
              </a:rPr>
              <a:t> w 2015</a:t>
            </a:r>
            <a:endParaRPr lang="pl-PL" sz="2800" b="1" dirty="0">
              <a:solidFill>
                <a:schemeClr val="accent1">
                  <a:lumMod val="60000"/>
                  <a:lumOff val="40000"/>
                </a:schemeClr>
              </a:solidFill>
            </a:endParaRPr>
          </a:p>
        </p:txBody>
      </p:sp>
      <p:sp>
        <p:nvSpPr>
          <p:cNvPr id="3" name="Prostokąt 2"/>
          <p:cNvSpPr/>
          <p:nvPr/>
        </p:nvSpPr>
        <p:spPr>
          <a:xfrm>
            <a:off x="323528" y="1916832"/>
            <a:ext cx="8424936" cy="2215991"/>
          </a:xfrm>
          <a:prstGeom prst="rect">
            <a:avLst/>
          </a:prstGeom>
        </p:spPr>
        <p:txBody>
          <a:bodyPr wrap="square">
            <a:spAutoFit/>
          </a:bodyPr>
          <a:lstStyle/>
          <a:p>
            <a:pPr algn="just"/>
            <a:r>
              <a:rPr lang="pl-PL" sz="2400" dirty="0"/>
              <a:t>Wielka wystawa artystycznych zegarków firmy Patek Philippe </a:t>
            </a:r>
            <a:r>
              <a:rPr lang="pl-PL" sz="2400" dirty="0" smtClean="0"/>
              <a:t>obejmowała </a:t>
            </a:r>
            <a:r>
              <a:rPr lang="pl-PL" sz="2400" dirty="0"/>
              <a:t>ponad 400 historycznych czasomierzy, częściowo z kolekcji Muzeum Patka. </a:t>
            </a:r>
            <a:endParaRPr lang="pl-PL" sz="2400" dirty="0" smtClean="0"/>
          </a:p>
          <a:p>
            <a:pPr algn="just"/>
            <a:r>
              <a:rPr lang="pl-PL" sz="2400" dirty="0" smtClean="0"/>
              <a:t>Wystawa </a:t>
            </a:r>
            <a:r>
              <a:rPr lang="pl-PL" sz="2400" dirty="0"/>
              <a:t>zajęła dwa piętra galerii, w której odtworzono fragment muzeum firmy Patek Philippe w Genewie.</a:t>
            </a:r>
            <a:endParaRPr lang="pl-PL" sz="2400" dirty="0" smtClean="0"/>
          </a:p>
          <a:p>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004" y="4293096"/>
            <a:ext cx="3048000"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9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332656"/>
            <a:ext cx="8208912" cy="4678204"/>
          </a:xfrm>
          <a:prstGeom prst="rect">
            <a:avLst/>
          </a:prstGeom>
        </p:spPr>
        <p:txBody>
          <a:bodyPr wrap="square">
            <a:spAutoFit/>
          </a:bodyPr>
          <a:lstStyle/>
          <a:p>
            <a:pPr algn="ctr"/>
            <a:r>
              <a:rPr lang="pl-PL" sz="4000" b="1" dirty="0" smtClean="0">
                <a:solidFill>
                  <a:schemeClr val="accent2">
                    <a:lumMod val="60000"/>
                    <a:lumOff val="40000"/>
                  </a:schemeClr>
                </a:solidFill>
              </a:rPr>
              <a:t>MUZEUM PATKA</a:t>
            </a:r>
            <a:endParaRPr lang="pl-PL" sz="4000" b="1" dirty="0">
              <a:solidFill>
                <a:schemeClr val="accent2">
                  <a:lumMod val="60000"/>
                  <a:lumOff val="40000"/>
                </a:schemeClr>
              </a:solidFill>
            </a:endParaRPr>
          </a:p>
          <a:p>
            <a:endParaRPr lang="pl-PL" dirty="0" smtClean="0"/>
          </a:p>
          <a:p>
            <a:pPr algn="just"/>
            <a:r>
              <a:rPr lang="pl-PL" sz="2000" dirty="0" smtClean="0"/>
              <a:t>Otwarte </a:t>
            </a:r>
            <a:r>
              <a:rPr lang="pl-PL" sz="2000" dirty="0"/>
              <a:t>w 2001 r., gromadzi ono ponad dwa tysiące zegarków, zegarów i automatów zegarmistrzowskich, miniaturowe emaliowane portrety oraz najwcześniejsze zegarki osobiste jeszcze z XV w.</a:t>
            </a:r>
          </a:p>
          <a:p>
            <a:pPr algn="just"/>
            <a:r>
              <a:rPr lang="pl-PL" sz="2000" dirty="0"/>
              <a:t>Wśród historycznych czasomierzy jest maleńki kieszonkowy repetier hiszpańskiego księcia de Regla. Repetier to wymagający nadzwyczajnej precyzji skomplikowany zegarek, który po wciśnięciu guzika wybija godzinę za pomocą młoteczków. Zegarek księcia de Regla, wyposażony w mechanizm zwany </a:t>
            </a:r>
            <a:r>
              <a:rPr lang="pl-PL" sz="2000" dirty="0" err="1"/>
              <a:t>petite</a:t>
            </a:r>
            <a:r>
              <a:rPr lang="pl-PL" sz="2000" dirty="0"/>
              <a:t> </a:t>
            </a:r>
            <a:r>
              <a:rPr lang="pl-PL" sz="2000" dirty="0" err="1"/>
              <a:t>sonnerie</a:t>
            </a:r>
            <a:r>
              <a:rPr lang="pl-PL" sz="2000" dirty="0"/>
              <a:t> oraz tzw. kurant westminsterski, wydzwaniał kwadranse, a kurant z melodią Big Bena z Londynu poprzedzał pełne godziny.</a:t>
            </a:r>
          </a:p>
        </p:txBody>
      </p:sp>
      <p:pic>
        <p:nvPicPr>
          <p:cNvPr id="10242" name="Picture 2" descr="http://static.lovetotravel.pl/galery/th/th0_7401_muzeum_patek_-_philip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821587"/>
            <a:ext cx="2000250" cy="1981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media.radio.lublin.pl/images/news/210000/0000000020967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856" y="4797607"/>
            <a:ext cx="3118607" cy="2029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50629" y="476672"/>
            <a:ext cx="6768752" cy="3539430"/>
          </a:xfrm>
          <a:prstGeom prst="rect">
            <a:avLst/>
          </a:prstGeom>
        </p:spPr>
        <p:txBody>
          <a:bodyPr wrap="square">
            <a:spAutoFit/>
          </a:bodyPr>
          <a:lstStyle/>
          <a:p>
            <a:pPr algn="ctr"/>
            <a:r>
              <a:rPr lang="pl-PL" sz="3200" dirty="0"/>
              <a:t>W 2009 roku Poczta Polska umieściła podobiznę </a:t>
            </a:r>
            <a:r>
              <a:rPr lang="pl-PL" sz="3200" dirty="0" smtClean="0"/>
              <a:t/>
            </a:r>
            <a:br>
              <a:rPr lang="pl-PL" sz="3200" dirty="0" smtClean="0"/>
            </a:br>
            <a:r>
              <a:rPr lang="pl-PL" sz="3200" dirty="0" smtClean="0"/>
              <a:t>Antoniego </a:t>
            </a:r>
            <a:r>
              <a:rPr lang="pl-PL" sz="3200" dirty="0"/>
              <a:t>Patka na znaczku </a:t>
            </a:r>
            <a:r>
              <a:rPr lang="pl-PL" sz="3200" dirty="0" smtClean="0"/>
              <a:t/>
            </a:r>
            <a:br>
              <a:rPr lang="pl-PL" sz="3200" dirty="0" smtClean="0"/>
            </a:br>
            <a:r>
              <a:rPr lang="pl-PL" sz="3200" dirty="0" smtClean="0"/>
              <a:t>o </a:t>
            </a:r>
            <a:r>
              <a:rPr lang="pl-PL" sz="3200" dirty="0"/>
              <a:t>nominale 1,55 zł. </a:t>
            </a:r>
            <a:endParaRPr lang="pl-PL" sz="3200" dirty="0" smtClean="0"/>
          </a:p>
          <a:p>
            <a:pPr algn="ctr"/>
            <a:endParaRPr lang="pl-PL" sz="3200" dirty="0"/>
          </a:p>
          <a:p>
            <a:pPr algn="ctr"/>
            <a:endParaRPr lang="pl-PL" sz="3200" dirty="0" smtClean="0"/>
          </a:p>
          <a:p>
            <a:pPr algn="ctr"/>
            <a:endParaRPr lang="pl-PL" sz="3200" dirty="0"/>
          </a:p>
        </p:txBody>
      </p:sp>
      <p:pic>
        <p:nvPicPr>
          <p:cNvPr id="25602" name="Picture 2" descr="http://filatelistyka.poczta-polska.pl/sklep_pl/grafika/018575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837" y="2667133"/>
            <a:ext cx="3024336" cy="411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4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404664"/>
            <a:ext cx="8136904" cy="5416868"/>
          </a:xfrm>
          <a:prstGeom prst="rect">
            <a:avLst/>
          </a:prstGeom>
        </p:spPr>
        <p:txBody>
          <a:bodyPr wrap="square">
            <a:spAutoFit/>
          </a:bodyPr>
          <a:lstStyle/>
          <a:p>
            <a:pPr algn="ctr"/>
            <a:r>
              <a:rPr lang="pl-PL" sz="4400" dirty="0" smtClean="0">
                <a:solidFill>
                  <a:srgbClr val="FF0000"/>
                </a:solidFill>
                <a:effectLst/>
              </a:rPr>
              <a:t>Antoni Norbert Patek </a:t>
            </a:r>
          </a:p>
          <a:p>
            <a:pPr algn="ctr"/>
            <a:r>
              <a:rPr lang="pl-PL" sz="3200" dirty="0" smtClean="0"/>
              <a:t>herbu </a:t>
            </a:r>
            <a:r>
              <a:rPr lang="pl-PL" sz="3200" dirty="0" err="1" smtClean="0"/>
              <a:t>Prawdzic</a:t>
            </a:r>
            <a:endParaRPr lang="pl-PL" sz="3200" dirty="0" smtClean="0">
              <a:solidFill>
                <a:srgbClr val="FF0000"/>
              </a:solidFill>
              <a:effectLst/>
            </a:endParaRPr>
          </a:p>
          <a:p>
            <a:pPr algn="ctr"/>
            <a:endParaRPr lang="pl-PL" dirty="0" smtClean="0"/>
          </a:p>
          <a:p>
            <a:pPr algn="ctr"/>
            <a:endParaRPr lang="pl-PL" dirty="0"/>
          </a:p>
          <a:p>
            <a:pPr algn="ctr"/>
            <a:endParaRPr lang="pl-PL" dirty="0"/>
          </a:p>
          <a:p>
            <a:pPr algn="ctr"/>
            <a:r>
              <a:rPr lang="pl-PL" sz="2800" dirty="0" smtClean="0">
                <a:effectLst/>
              </a:rPr>
              <a:t>urodził się </a:t>
            </a:r>
            <a:r>
              <a:rPr lang="pl-PL" sz="2800" i="1" dirty="0" smtClean="0">
                <a:effectLst/>
              </a:rPr>
              <a:t>14 czerwca 1812 </a:t>
            </a:r>
            <a:r>
              <a:rPr lang="pl-PL" sz="2800" dirty="0" smtClean="0">
                <a:effectLst/>
              </a:rPr>
              <a:t>roku </a:t>
            </a:r>
            <a:br>
              <a:rPr lang="pl-PL" sz="2800" dirty="0" smtClean="0">
                <a:effectLst/>
              </a:rPr>
            </a:br>
            <a:r>
              <a:rPr lang="pl-PL" sz="2800" dirty="0" smtClean="0">
                <a:effectLst/>
              </a:rPr>
              <a:t>w Piaskach Luterskich na Lubelszczyźnie</a:t>
            </a:r>
          </a:p>
          <a:p>
            <a:pPr algn="ctr"/>
            <a:endParaRPr lang="pl-PL" sz="2800" dirty="0"/>
          </a:p>
          <a:p>
            <a:pPr algn="ctr"/>
            <a:endParaRPr lang="pl-PL" sz="2800" dirty="0" smtClean="0">
              <a:effectLst/>
            </a:endParaRPr>
          </a:p>
          <a:p>
            <a:pPr algn="ctr"/>
            <a:r>
              <a:rPr lang="pl-PL" sz="2800" dirty="0"/>
              <a:t>z</a:t>
            </a:r>
            <a:r>
              <a:rPr lang="pl-PL" sz="2800" dirty="0" smtClean="0"/>
              <a:t>marł </a:t>
            </a:r>
            <a:r>
              <a:rPr lang="pl-PL" sz="2800" i="1" dirty="0" smtClean="0"/>
              <a:t>1 marca 1877 </a:t>
            </a:r>
            <a:r>
              <a:rPr lang="pl-PL" sz="2800" dirty="0" smtClean="0"/>
              <a:t>roku w Genewie </a:t>
            </a:r>
            <a:br>
              <a:rPr lang="pl-PL" sz="2800" dirty="0" smtClean="0"/>
            </a:br>
            <a:r>
              <a:rPr lang="pl-PL" sz="2800" dirty="0" smtClean="0"/>
              <a:t>(Szwajcaria</a:t>
            </a:r>
            <a:r>
              <a:rPr lang="pl-PL" sz="2800" dirty="0"/>
              <a:t>)</a:t>
            </a:r>
            <a:r>
              <a:rPr lang="pl-PL" dirty="0" smtClean="0">
                <a:effectLst/>
              </a:rPr>
              <a:t/>
            </a:r>
            <a:br>
              <a:rPr lang="pl-PL" dirty="0" smtClean="0">
                <a:effectLst/>
              </a:rPr>
            </a:br>
            <a:r>
              <a:rPr lang="pl-PL" dirty="0" smtClean="0">
                <a:effectLst/>
              </a:rPr>
              <a:t/>
            </a:r>
            <a:br>
              <a:rPr lang="pl-PL" dirty="0" smtClean="0">
                <a:effectLst/>
              </a:rPr>
            </a:br>
            <a:endParaRPr lang="pl-PL" dirty="0">
              <a:effectLst/>
            </a:endParaRPr>
          </a:p>
        </p:txBody>
      </p:sp>
    </p:spTree>
    <p:extLst>
      <p:ext uri="{BB962C8B-B14F-4D97-AF65-F5344CB8AC3E}">
        <p14:creationId xmlns:p14="http://schemas.microsoft.com/office/powerpoint/2010/main" val="2490247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548681"/>
            <a:ext cx="7992888" cy="892552"/>
          </a:xfrm>
          <a:prstGeom prst="rect">
            <a:avLst/>
          </a:prstGeom>
        </p:spPr>
        <p:txBody>
          <a:bodyPr wrap="square">
            <a:spAutoFit/>
          </a:bodyPr>
          <a:lstStyle/>
          <a:p>
            <a:pPr algn="ctr"/>
            <a:r>
              <a:rPr lang="pl-PL" sz="3200" b="1" dirty="0" smtClean="0">
                <a:solidFill>
                  <a:srgbClr val="FFC000"/>
                </a:solidFill>
              </a:rPr>
              <a:t>Z wizytą w Patek Philippe</a:t>
            </a:r>
          </a:p>
          <a:p>
            <a:pPr algn="ctr"/>
            <a:r>
              <a:rPr lang="pl-PL" sz="2000" i="1" dirty="0" smtClean="0"/>
              <a:t>Manufaktura Patek Philippe</a:t>
            </a:r>
            <a:r>
              <a:rPr lang="pl-PL" sz="2000" i="1" dirty="0"/>
              <a:t> Plan-</a:t>
            </a:r>
            <a:r>
              <a:rPr lang="pl-PL" sz="2000" i="1" dirty="0" err="1"/>
              <a:t>les</a:t>
            </a:r>
            <a:r>
              <a:rPr lang="pl-PL" sz="2000" i="1" dirty="0"/>
              <a:t>-</a:t>
            </a:r>
            <a:r>
              <a:rPr lang="pl-PL" sz="2000" i="1" dirty="0" err="1"/>
              <a:t>Ouates</a:t>
            </a:r>
            <a:endParaRPr lang="pl-PL" sz="2000" b="1" i="1" dirty="0">
              <a:solidFill>
                <a:srgbClr val="FFC000"/>
              </a:solidFill>
            </a:endParaRPr>
          </a:p>
        </p:txBody>
      </p:sp>
      <p:pic>
        <p:nvPicPr>
          <p:cNvPr id="18434" name="Picture 2" descr="manufaktura Patek Philippe - Plan-les-Ou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13" y="1679798"/>
            <a:ext cx="6000750" cy="398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Prostokąt 2"/>
          <p:cNvSpPr/>
          <p:nvPr/>
        </p:nvSpPr>
        <p:spPr>
          <a:xfrm>
            <a:off x="827584" y="5589240"/>
            <a:ext cx="7632848" cy="923330"/>
          </a:xfrm>
          <a:prstGeom prst="rect">
            <a:avLst/>
          </a:prstGeom>
        </p:spPr>
        <p:txBody>
          <a:bodyPr wrap="square">
            <a:spAutoFit/>
          </a:bodyPr>
          <a:lstStyle/>
          <a:p>
            <a:pPr algn="ctr"/>
            <a:r>
              <a:rPr lang="pl-PL" dirty="0"/>
              <a:t>Powszechnie uznaje się istnienie 3 topowych manufaktur zegarmistrzowskich. Król jest jednak tylko jeden – a siedziba jego to genewskie Plan-</a:t>
            </a:r>
            <a:r>
              <a:rPr lang="pl-PL" dirty="0" err="1"/>
              <a:t>les</a:t>
            </a:r>
            <a:r>
              <a:rPr lang="pl-PL" dirty="0"/>
              <a:t>-</a:t>
            </a:r>
            <a:r>
              <a:rPr lang="pl-PL" dirty="0" err="1"/>
              <a:t>Ouates</a:t>
            </a:r>
            <a:r>
              <a:rPr lang="pl-PL" dirty="0"/>
              <a:t>.</a:t>
            </a:r>
          </a:p>
        </p:txBody>
      </p:sp>
    </p:spTree>
    <p:extLst>
      <p:ext uri="{BB962C8B-B14F-4D97-AF65-F5344CB8AC3E}">
        <p14:creationId xmlns:p14="http://schemas.microsoft.com/office/powerpoint/2010/main" val="1173108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19546" y="620688"/>
            <a:ext cx="7920880" cy="3785652"/>
          </a:xfrm>
          <a:prstGeom prst="rect">
            <a:avLst/>
          </a:prstGeom>
        </p:spPr>
        <p:txBody>
          <a:bodyPr wrap="square">
            <a:spAutoFit/>
          </a:bodyPr>
          <a:lstStyle/>
          <a:p>
            <a:pPr algn="ctr"/>
            <a:r>
              <a:rPr lang="pl-PL" sz="2400" dirty="0"/>
              <a:t>Patek Philippe dzieli swoją działalność na siedzibę centralną, ulokowaną w Plan-</a:t>
            </a:r>
            <a:r>
              <a:rPr lang="pl-PL" sz="2400" dirty="0" err="1"/>
              <a:t>les</a:t>
            </a:r>
            <a:r>
              <a:rPr lang="pl-PL" sz="2400" dirty="0"/>
              <a:t>-</a:t>
            </a:r>
            <a:r>
              <a:rPr lang="pl-PL" sz="2400" dirty="0" err="1"/>
              <a:t>Ouates</a:t>
            </a:r>
            <a:r>
              <a:rPr lang="pl-PL" sz="2400" dirty="0"/>
              <a:t>, fabrykę kopert i bransolet w </a:t>
            </a:r>
            <a:r>
              <a:rPr lang="pl-PL" sz="2400" dirty="0" err="1"/>
              <a:t>Perly</a:t>
            </a:r>
            <a:r>
              <a:rPr lang="pl-PL" sz="2400" dirty="0"/>
              <a:t> pod Genewą oraz szereg mniejszych „</a:t>
            </a:r>
            <a:r>
              <a:rPr lang="pl-PL" sz="2400" dirty="0" err="1"/>
              <a:t>podmarek</a:t>
            </a:r>
            <a:r>
              <a:rPr lang="pl-PL" sz="2400" dirty="0"/>
              <a:t>”, rozsianych poza kantonem, m.in. w La Chaux-de-Fonds i Le </a:t>
            </a:r>
            <a:r>
              <a:rPr lang="pl-PL" sz="2400" dirty="0" err="1"/>
              <a:t>Brassus</a:t>
            </a:r>
            <a:r>
              <a:rPr lang="pl-PL" sz="2400" dirty="0"/>
              <a:t>. </a:t>
            </a:r>
            <a:r>
              <a:rPr lang="pl-PL" sz="2400" dirty="0">
                <a:solidFill>
                  <a:srgbClr val="FFFF00"/>
                </a:solidFill>
              </a:rPr>
              <a:t>Firma zatrudnia łącznie 2000 pracowników, z czego 1600 urzęduje w dwóch genewskich budynkach . </a:t>
            </a:r>
            <a:r>
              <a:rPr lang="pl-PL" sz="2400" dirty="0"/>
              <a:t>Pierwszy jest oryginalną siedzibą marki, drugi zaś dobudowano by zintegrować możliwie dużą część produkcji w jednym miejscu. </a:t>
            </a:r>
          </a:p>
        </p:txBody>
      </p:sp>
      <p:pic>
        <p:nvPicPr>
          <p:cNvPr id="19458" name="Picture 2" descr="PP w La Chaux-de-F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726" y="4487730"/>
            <a:ext cx="3456384" cy="2296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74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 C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46307"/>
            <a:ext cx="3404819" cy="2259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obróbka elementó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522" y="2609106"/>
            <a:ext cx="1428750"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6" name="Picture 6" descr="obróbka elementó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410" y="2642617"/>
            <a:ext cx="1428750"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0" name="Picture 10" descr="obróbka elementó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386" y="2576541"/>
            <a:ext cx="1428750"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2" name="Picture 12" descr="per&amp;lstrok;owan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5" y="4739409"/>
            <a:ext cx="2595535" cy="1759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4" name="Picture 14" descr="per&amp;lstrok;owan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690" y="46000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6" name="Picture 16" descr="kaliber Ref.5204 z piecz&amp;eogon;ci&amp;aogon; Patek Philippe Se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4476100"/>
            <a:ext cx="3048273" cy="2022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rostokąt 1"/>
          <p:cNvSpPr/>
          <p:nvPr/>
        </p:nvSpPr>
        <p:spPr>
          <a:xfrm>
            <a:off x="323527" y="260648"/>
            <a:ext cx="8520881" cy="1754326"/>
          </a:xfrm>
          <a:prstGeom prst="rect">
            <a:avLst/>
          </a:prstGeom>
        </p:spPr>
        <p:txBody>
          <a:bodyPr wrap="square">
            <a:spAutoFit/>
          </a:bodyPr>
          <a:lstStyle/>
          <a:p>
            <a:pPr algn="just"/>
            <a:r>
              <a:rPr lang="pl-PL" dirty="0"/>
              <a:t>Doskonale przemyślana linia produkcyjna komponentów niezbędnych do zbudowania funkcjonalnego, mechanicznego czasomierza to cały szereg mniejszych i większych obrabiarek CNC oraz innych maszyn, wykonujących poszczególne elementy mechanizmów i całych zegarków. Każda z nich ma swojego operatora, ale praca ludzkich rąk ma w manufakturze Patka daleko większe znaczenie.</a:t>
            </a:r>
          </a:p>
        </p:txBody>
      </p:sp>
    </p:spTree>
    <p:extLst>
      <p:ext uri="{BB962C8B-B14F-4D97-AF65-F5344CB8AC3E}">
        <p14:creationId xmlns:p14="http://schemas.microsoft.com/office/powerpoint/2010/main" val="1660885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59616" y="548679"/>
            <a:ext cx="4012637" cy="646331"/>
          </a:xfrm>
          <a:prstGeom prst="rect">
            <a:avLst/>
          </a:prstGeom>
        </p:spPr>
        <p:txBody>
          <a:bodyPr wrap="none">
            <a:spAutoFit/>
          </a:bodyPr>
          <a:lstStyle/>
          <a:p>
            <a:r>
              <a:rPr lang="pl-PL" sz="3600" dirty="0">
                <a:solidFill>
                  <a:srgbClr val="FFFF00"/>
                </a:solidFill>
              </a:rPr>
              <a:t>Zegarmistrzostwo</a:t>
            </a:r>
          </a:p>
        </p:txBody>
      </p:sp>
      <p:pic>
        <p:nvPicPr>
          <p:cNvPr id="21506" name="Picture 2" descr="zegarmistrzow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41" y="3698864"/>
            <a:ext cx="3935847" cy="2611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Prostokąt 2"/>
          <p:cNvSpPr/>
          <p:nvPr/>
        </p:nvSpPr>
        <p:spPr>
          <a:xfrm>
            <a:off x="467544" y="1195010"/>
            <a:ext cx="7992888" cy="1938992"/>
          </a:xfrm>
          <a:prstGeom prst="rect">
            <a:avLst/>
          </a:prstGeom>
        </p:spPr>
        <p:txBody>
          <a:bodyPr wrap="square">
            <a:spAutoFit/>
          </a:bodyPr>
          <a:lstStyle/>
          <a:p>
            <a:pPr algn="ctr"/>
            <a:r>
              <a:rPr lang="pl-PL" sz="2000" dirty="0" smtClean="0"/>
              <a:t>W siedzibie głównej (nieopodal) mieszczą </a:t>
            </a:r>
            <a:r>
              <a:rPr lang="pl-PL" sz="2000" dirty="0"/>
              <a:t>się działy R&amp;D, PR-u, marketingu i biuro zarządu, łącznie z tym </a:t>
            </a:r>
            <a:r>
              <a:rPr lang="pl-PL" sz="2000" b="1" dirty="0">
                <a:solidFill>
                  <a:srgbClr val="FFFF00"/>
                </a:solidFill>
              </a:rPr>
              <a:t>prezydenta firmy Thierry’ego </a:t>
            </a:r>
            <a:r>
              <a:rPr lang="pl-PL" sz="2000" b="1" dirty="0" smtClean="0">
                <a:solidFill>
                  <a:srgbClr val="FFFF00"/>
                </a:solidFill>
              </a:rPr>
              <a:t>Sterna</a:t>
            </a:r>
            <a:r>
              <a:rPr lang="pl-PL" sz="2000" dirty="0" smtClean="0"/>
              <a:t>(marka </a:t>
            </a:r>
            <a:r>
              <a:rPr lang="pl-PL" sz="2000" dirty="0"/>
              <a:t>należy do rodziny Sternów od roku 1932) i CEO – Claude’a </a:t>
            </a:r>
            <a:r>
              <a:rPr lang="pl-PL" sz="2000" dirty="0" err="1"/>
              <a:t>Peny’ego</a:t>
            </a:r>
            <a:r>
              <a:rPr lang="pl-PL" sz="2000" dirty="0"/>
              <a:t>. Cała PR-owa otoczka jest przeciętnie fascynująca, a dział „</a:t>
            </a:r>
            <a:r>
              <a:rPr lang="pl-PL" sz="2000" dirty="0" err="1"/>
              <a:t>Research</a:t>
            </a:r>
            <a:r>
              <a:rPr lang="pl-PL" sz="2000" dirty="0"/>
              <a:t> &amp; Development” (badania i rozwój) to zwyczajowo miejsce ściśle tajne </a:t>
            </a:r>
            <a:r>
              <a:rPr lang="pl-PL" sz="2000" dirty="0" smtClean="0"/>
              <a:t>.</a:t>
            </a:r>
            <a:endParaRPr lang="pl-PL" sz="2000" dirty="0"/>
          </a:p>
        </p:txBody>
      </p:sp>
      <p:pic>
        <p:nvPicPr>
          <p:cNvPr id="21508" name="Picture 4" descr="zegarmistrz przy p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17032"/>
            <a:ext cx="3982591" cy="264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45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476672"/>
            <a:ext cx="8064896" cy="1754326"/>
          </a:xfrm>
          <a:prstGeom prst="rect">
            <a:avLst/>
          </a:prstGeom>
        </p:spPr>
        <p:txBody>
          <a:bodyPr wrap="square">
            <a:spAutoFit/>
          </a:bodyPr>
          <a:lstStyle/>
          <a:p>
            <a:pPr algn="ctr"/>
            <a:r>
              <a:rPr lang="pl-PL" b="1" dirty="0">
                <a:solidFill>
                  <a:srgbClr val="FFFF00"/>
                </a:solidFill>
              </a:rPr>
              <a:t>Całą ekipą dowodzi Paul </a:t>
            </a:r>
            <a:r>
              <a:rPr lang="pl-PL" b="1" dirty="0" err="1">
                <a:solidFill>
                  <a:srgbClr val="FFFF00"/>
                </a:solidFill>
              </a:rPr>
              <a:t>Buclin</a:t>
            </a:r>
            <a:r>
              <a:rPr lang="pl-PL" b="1" dirty="0">
                <a:solidFill>
                  <a:srgbClr val="FFFF00"/>
                </a:solidFill>
              </a:rPr>
              <a:t> – szef zegarmistrzów PP</a:t>
            </a:r>
            <a:r>
              <a:rPr lang="pl-PL" dirty="0"/>
              <a:t> </a:t>
            </a:r>
            <a:r>
              <a:rPr lang="pl-PL" dirty="0" smtClean="0"/>
              <a:t/>
            </a:r>
            <a:br>
              <a:rPr lang="pl-PL" dirty="0" smtClean="0"/>
            </a:br>
            <a:r>
              <a:rPr lang="pl-PL" dirty="0" smtClean="0"/>
              <a:t>z </a:t>
            </a:r>
            <a:r>
              <a:rPr lang="pl-PL" dirty="0"/>
              <a:t>przeszło 35-letnim </a:t>
            </a:r>
            <a:r>
              <a:rPr lang="pl-PL" dirty="0" smtClean="0"/>
              <a:t>doświadczeniem, który przechodzi już na emeryturę. </a:t>
            </a:r>
            <a:r>
              <a:rPr lang="pl-PL" dirty="0"/>
              <a:t>To on odpowiedzialny był za prawie 9-letnią pracę nad legendarnym kalibrem 89 – kieszonkowym zegarkiem o wadze 1.1kg(!), średnicy prawie 9cm i z łącznie 33 komplikacjami, </a:t>
            </a:r>
            <a:r>
              <a:rPr lang="pl-PL" dirty="0" smtClean="0"/>
              <a:t/>
            </a:r>
            <a:br>
              <a:rPr lang="pl-PL" dirty="0" smtClean="0"/>
            </a:br>
            <a:r>
              <a:rPr lang="pl-PL" dirty="0" smtClean="0"/>
              <a:t>wykorzystującymi </a:t>
            </a:r>
            <a:r>
              <a:rPr lang="pl-PL" dirty="0"/>
              <a:t>24 wskazówki.</a:t>
            </a:r>
          </a:p>
        </p:txBody>
      </p:sp>
      <p:pic>
        <p:nvPicPr>
          <p:cNvPr id="22530" name="Picture 2" descr="Paul Buc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204864"/>
            <a:ext cx="2943203" cy="4424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02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3548" y="1556792"/>
            <a:ext cx="8352928" cy="1631216"/>
          </a:xfrm>
          <a:prstGeom prst="rect">
            <a:avLst/>
          </a:prstGeom>
        </p:spPr>
        <p:txBody>
          <a:bodyPr wrap="square">
            <a:spAutoFit/>
          </a:bodyPr>
          <a:lstStyle/>
          <a:p>
            <a:pPr algn="just"/>
            <a:r>
              <a:rPr lang="pl-PL" sz="2000" dirty="0"/>
              <a:t>J</a:t>
            </a:r>
            <a:r>
              <a:rPr lang="pl-PL" sz="2000" dirty="0" smtClean="0"/>
              <a:t>edną </a:t>
            </a:r>
            <a:r>
              <a:rPr lang="pl-PL" sz="2000" dirty="0"/>
              <a:t>z koronnych komplikacji firmy jest </a:t>
            </a:r>
            <a:r>
              <a:rPr lang="pl-PL" sz="2000" dirty="0">
                <a:hlinkClick r:id="rId2"/>
              </a:rPr>
              <a:t>repetycja minutowa</a:t>
            </a:r>
            <a:r>
              <a:rPr lang="pl-PL" sz="2000" dirty="0"/>
              <a:t>. </a:t>
            </a:r>
            <a:r>
              <a:rPr lang="pl-PL" sz="2000" dirty="0" smtClean="0"/>
              <a:t/>
            </a:r>
            <a:br>
              <a:rPr lang="pl-PL" sz="2000" dirty="0" smtClean="0"/>
            </a:br>
            <a:r>
              <a:rPr lang="pl-PL" sz="2000" dirty="0" smtClean="0"/>
              <a:t>Do </a:t>
            </a:r>
            <a:r>
              <a:rPr lang="pl-PL" sz="2000" dirty="0"/>
              <a:t>rangi legendy urosła już opowieść o tym, jak to każdy wykonany w manufakturze </a:t>
            </a:r>
            <a:r>
              <a:rPr lang="pl-PL" sz="2000" dirty="0">
                <a:hlinkClick r:id="rId3"/>
              </a:rPr>
              <a:t>repetier</a:t>
            </a:r>
            <a:r>
              <a:rPr lang="pl-PL" sz="2000" dirty="0"/>
              <a:t> musi najpierw przejść osobistą inspekcję u samego Thierry’ego Sterna i to dopiero on zatwierdza gotowy zegarek</a:t>
            </a:r>
            <a:r>
              <a:rPr lang="pl-PL" dirty="0"/>
              <a:t>.</a:t>
            </a:r>
          </a:p>
        </p:txBody>
      </p:sp>
      <p:sp>
        <p:nvSpPr>
          <p:cNvPr id="3" name="Prostokąt 2"/>
          <p:cNvSpPr/>
          <p:nvPr/>
        </p:nvSpPr>
        <p:spPr>
          <a:xfrm>
            <a:off x="1763688" y="332656"/>
            <a:ext cx="5832648" cy="954107"/>
          </a:xfrm>
          <a:prstGeom prst="rect">
            <a:avLst/>
          </a:prstGeom>
        </p:spPr>
        <p:txBody>
          <a:bodyPr wrap="square">
            <a:spAutoFit/>
          </a:bodyPr>
          <a:lstStyle/>
          <a:p>
            <a:pPr algn="ctr"/>
            <a:r>
              <a:rPr lang="pl-PL" sz="2800" b="1" dirty="0">
                <a:solidFill>
                  <a:srgbClr val="FFFF00"/>
                </a:solidFill>
              </a:rPr>
              <a:t>Walizka </a:t>
            </a:r>
            <a:r>
              <a:rPr lang="pl-PL" sz="2800" b="1" dirty="0" smtClean="0">
                <a:solidFill>
                  <a:srgbClr val="FFFF00"/>
                </a:solidFill>
              </a:rPr>
              <a:t>repetycji </a:t>
            </a:r>
            <a:br>
              <a:rPr lang="pl-PL" sz="2800" b="1" dirty="0" smtClean="0">
                <a:solidFill>
                  <a:srgbClr val="FFFF00"/>
                </a:solidFill>
              </a:rPr>
            </a:br>
            <a:r>
              <a:rPr lang="pl-PL" sz="2800" b="1" dirty="0" smtClean="0">
                <a:solidFill>
                  <a:srgbClr val="FFFF00"/>
                </a:solidFill>
              </a:rPr>
              <a:t>w specjalnym </a:t>
            </a:r>
            <a:r>
              <a:rPr lang="pl-PL" sz="2800" b="1" dirty="0" err="1" smtClean="0">
                <a:solidFill>
                  <a:srgbClr val="FFFF00"/>
                </a:solidFill>
              </a:rPr>
              <a:t>showroomie</a:t>
            </a:r>
            <a:endParaRPr lang="pl-PL" sz="2800" b="1" dirty="0">
              <a:solidFill>
                <a:srgbClr val="FFFF00"/>
              </a:solidFill>
            </a:endParaRPr>
          </a:p>
        </p:txBody>
      </p:sp>
      <p:pic>
        <p:nvPicPr>
          <p:cNvPr id="23554" name="Picture 2" descr="walizka repetyc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685" y="3342586"/>
            <a:ext cx="4908587" cy="3326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80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46841" y="692696"/>
            <a:ext cx="8208912" cy="3416320"/>
          </a:xfrm>
          <a:prstGeom prst="rect">
            <a:avLst/>
          </a:prstGeom>
        </p:spPr>
        <p:txBody>
          <a:bodyPr wrap="square">
            <a:spAutoFit/>
          </a:bodyPr>
          <a:lstStyle/>
          <a:p>
            <a:pPr algn="just"/>
            <a:r>
              <a:rPr lang="pl-PL" sz="2400" dirty="0">
                <a:solidFill>
                  <a:schemeClr val="accent5">
                    <a:lumMod val="40000"/>
                    <a:lumOff val="60000"/>
                  </a:schemeClr>
                </a:solidFill>
              </a:rPr>
              <a:t>PP to nie tylko ekipa doskonale </a:t>
            </a:r>
            <a:r>
              <a:rPr lang="pl-PL" sz="2400" dirty="0" smtClean="0">
                <a:solidFill>
                  <a:schemeClr val="accent5">
                    <a:lumMod val="40000"/>
                    <a:lumOff val="60000"/>
                  </a:schemeClr>
                </a:solidFill>
              </a:rPr>
              <a:t>wyszkolonych</a:t>
            </a:r>
            <a:br>
              <a:rPr lang="pl-PL" sz="2400" dirty="0" smtClean="0">
                <a:solidFill>
                  <a:schemeClr val="accent5">
                    <a:lumMod val="40000"/>
                    <a:lumOff val="60000"/>
                  </a:schemeClr>
                </a:solidFill>
              </a:rPr>
            </a:br>
            <a:r>
              <a:rPr lang="pl-PL" sz="2400" dirty="0" smtClean="0">
                <a:solidFill>
                  <a:schemeClr val="accent5">
                    <a:lumMod val="40000"/>
                    <a:lumOff val="60000"/>
                  </a:schemeClr>
                </a:solidFill>
              </a:rPr>
              <a:t>i </a:t>
            </a:r>
            <a:r>
              <a:rPr lang="pl-PL" sz="2400" dirty="0">
                <a:solidFill>
                  <a:schemeClr val="accent5">
                    <a:lumMod val="40000"/>
                    <a:lumOff val="60000"/>
                  </a:schemeClr>
                </a:solidFill>
              </a:rPr>
              <a:t>doświadczonych zegarmistrzów, którzy </a:t>
            </a:r>
            <a:r>
              <a:rPr lang="pl-PL" sz="2400" dirty="0" smtClean="0">
                <a:solidFill>
                  <a:schemeClr val="accent5">
                    <a:lumMod val="40000"/>
                    <a:lumOff val="60000"/>
                  </a:schemeClr>
                </a:solidFill>
              </a:rPr>
              <a:t>tworzą</a:t>
            </a:r>
            <a:br>
              <a:rPr lang="pl-PL" sz="2400" dirty="0" smtClean="0">
                <a:solidFill>
                  <a:schemeClr val="accent5">
                    <a:lumMod val="40000"/>
                    <a:lumOff val="60000"/>
                  </a:schemeClr>
                </a:solidFill>
              </a:rPr>
            </a:br>
            <a:r>
              <a:rPr lang="pl-PL" sz="2400" dirty="0" smtClean="0">
                <a:solidFill>
                  <a:schemeClr val="accent5">
                    <a:lumMod val="40000"/>
                    <a:lumOff val="60000"/>
                  </a:schemeClr>
                </a:solidFill>
              </a:rPr>
              <a:t>i </a:t>
            </a:r>
            <a:r>
              <a:rPr lang="pl-PL" sz="2400" dirty="0">
                <a:solidFill>
                  <a:schemeClr val="accent5">
                    <a:lumMod val="40000"/>
                    <a:lumOff val="60000"/>
                  </a:schemeClr>
                </a:solidFill>
              </a:rPr>
              <a:t>montują mechanizmy zegarkowe od A do Z, prawie wyłącznie za pomocą własnych rąk. </a:t>
            </a:r>
            <a:endParaRPr lang="pl-PL" sz="2400" dirty="0" smtClean="0">
              <a:solidFill>
                <a:schemeClr val="accent5">
                  <a:lumMod val="40000"/>
                  <a:lumOff val="60000"/>
                </a:schemeClr>
              </a:solidFill>
            </a:endParaRPr>
          </a:p>
          <a:p>
            <a:pPr algn="just"/>
            <a:r>
              <a:rPr lang="pl-PL" sz="2400" dirty="0" smtClean="0">
                <a:solidFill>
                  <a:srgbClr val="FFFF00"/>
                </a:solidFill>
              </a:rPr>
              <a:t>To </a:t>
            </a:r>
            <a:r>
              <a:rPr lang="pl-PL" sz="2400" dirty="0">
                <a:solidFill>
                  <a:srgbClr val="FFFF00"/>
                </a:solidFill>
              </a:rPr>
              <a:t>także park nowoczesnych maszyn, komputerowy design, elektroniczna kontrola i logistyka godna wielkiej korporacji – ale przecież takie są dzisiejsze realia firmy, która swoim klientom chce zaoferować produkt zbliżony do ideału.</a:t>
            </a:r>
          </a:p>
        </p:txBody>
      </p:sp>
      <p:pic>
        <p:nvPicPr>
          <p:cNvPr id="24578" name="Picture 2" descr="repetycje 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97161"/>
            <a:ext cx="3816424" cy="2532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4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001266"/>
          </a:xfrm>
        </p:spPr>
        <p:txBody>
          <a:bodyPr/>
          <a:lstStyle/>
          <a:p>
            <a:r>
              <a:rPr lang="pl-PL" dirty="0"/>
              <a:t>Bibliografia:</a:t>
            </a:r>
          </a:p>
        </p:txBody>
      </p:sp>
      <p:sp>
        <p:nvSpPr>
          <p:cNvPr id="3" name="Symbol zastępczy zawartości 2"/>
          <p:cNvSpPr>
            <a:spLocks noGrp="1"/>
          </p:cNvSpPr>
          <p:nvPr>
            <p:ph idx="1"/>
          </p:nvPr>
        </p:nvSpPr>
        <p:spPr>
          <a:xfrm>
            <a:off x="395536" y="1268760"/>
            <a:ext cx="8229600" cy="4572000"/>
          </a:xfrm>
        </p:spPr>
        <p:txBody>
          <a:bodyPr>
            <a:noAutofit/>
          </a:bodyPr>
          <a:lstStyle/>
          <a:p>
            <a:r>
              <a:rPr lang="pl-PL" sz="1800" dirty="0">
                <a:solidFill>
                  <a:schemeClr val="tx1">
                    <a:lumMod val="95000"/>
                  </a:schemeClr>
                </a:solidFill>
              </a:rPr>
              <a:t>http://twarzebiznesu.pl/artykuly/703904,marks-spencer-max-factor-i-commodore-tworcy-tych-marek-urodzili-sie-w-polsce.html</a:t>
            </a:r>
          </a:p>
          <a:p>
            <a:r>
              <a:rPr lang="pl-PL" sz="1800" dirty="0">
                <a:solidFill>
                  <a:schemeClr val="tx1">
                    <a:lumMod val="95000"/>
                  </a:schemeClr>
                </a:solidFill>
              </a:rPr>
              <a:t>http://</a:t>
            </a:r>
            <a:r>
              <a:rPr lang="pl-PL" sz="1800" dirty="0" smtClean="0">
                <a:solidFill>
                  <a:schemeClr val="tx1">
                    <a:lumMod val="95000"/>
                  </a:schemeClr>
                </a:solidFill>
              </a:rPr>
              <a:t>nowahistoria.interia.pl/ksiazka-do-historii/news-antoni-patek-zegarmistrz-krolow,nId,1593827</a:t>
            </a:r>
          </a:p>
          <a:p>
            <a:r>
              <a:rPr lang="pl-PL" sz="1800" i="1" dirty="0"/>
              <a:t>www.wrtr.pollub.pl/.../305-prof-dr-hab-andrzej-wac-wlodarczyk-swiato</a:t>
            </a:r>
            <a:r>
              <a:rPr lang="pl-PL" sz="1800" i="1" dirty="0" smtClean="0"/>
              <a:t>...</a:t>
            </a:r>
          </a:p>
          <a:p>
            <a:r>
              <a:rPr lang="pl-PL" sz="1800" i="1" dirty="0" smtClean="0"/>
              <a:t>londynek.net/</a:t>
            </a:r>
            <a:r>
              <a:rPr lang="pl-PL" sz="1800" i="1" dirty="0" err="1" smtClean="0"/>
              <a:t>wiadomosci</a:t>
            </a:r>
            <a:r>
              <a:rPr lang="pl-PL" sz="1800" i="1" dirty="0" smtClean="0"/>
              <a:t>/</a:t>
            </a:r>
            <a:r>
              <a:rPr lang="pl-PL" sz="1800" i="1" dirty="0" err="1" smtClean="0"/>
              <a:t>article?jdnews_id</a:t>
            </a:r>
            <a:r>
              <a:rPr lang="pl-PL" sz="1800" i="1" dirty="0" smtClean="0"/>
              <a:t>=29519</a:t>
            </a:r>
          </a:p>
          <a:p>
            <a:r>
              <a:rPr lang="pl-PL" sz="1800" dirty="0">
                <a:solidFill>
                  <a:schemeClr val="tx1">
                    <a:lumMod val="95000"/>
                  </a:schemeClr>
                </a:solidFill>
              </a:rPr>
              <a:t>http://</a:t>
            </a:r>
            <a:r>
              <a:rPr lang="pl-PL" sz="1800" dirty="0" smtClean="0">
                <a:solidFill>
                  <a:schemeClr val="tx1">
                    <a:lumMod val="95000"/>
                  </a:schemeClr>
                </a:solidFill>
              </a:rPr>
              <a:t>natemat.pl/124201,oto-zegarek-patka-za-24-mln-dolarow-gdyby-nie-polak-ta-firma-by-nie-istniala</a:t>
            </a:r>
          </a:p>
          <a:p>
            <a:r>
              <a:rPr lang="pl-PL" sz="1800" dirty="0">
                <a:solidFill>
                  <a:schemeClr val="tx1">
                    <a:lumMod val="95000"/>
                  </a:schemeClr>
                </a:solidFill>
              </a:rPr>
              <a:t>http://</a:t>
            </a:r>
            <a:r>
              <a:rPr lang="pl-PL" sz="1800" dirty="0" smtClean="0">
                <a:solidFill>
                  <a:schemeClr val="tx1">
                    <a:lumMod val="95000"/>
                  </a:schemeClr>
                </a:solidFill>
              </a:rPr>
              <a:t>pauza.krakow.pl/93_4_2010.pdf</a:t>
            </a:r>
          </a:p>
          <a:p>
            <a:r>
              <a:rPr lang="pl-PL" sz="1800" dirty="0">
                <a:solidFill>
                  <a:schemeClr val="tx1">
                    <a:lumMod val="95000"/>
                  </a:schemeClr>
                </a:solidFill>
              </a:rPr>
              <a:t>http://dobrastronapolski.pl/2012/06/14/200-lat-zegarmistrza-krolow</a:t>
            </a:r>
            <a:r>
              <a:rPr lang="pl-PL" sz="1800" dirty="0" smtClean="0">
                <a:solidFill>
                  <a:schemeClr val="tx1">
                    <a:lumMod val="95000"/>
                  </a:schemeClr>
                </a:solidFill>
              </a:rPr>
              <a:t>/</a:t>
            </a:r>
          </a:p>
          <a:p>
            <a:r>
              <a:rPr lang="pl-PL" sz="1800" dirty="0">
                <a:solidFill>
                  <a:schemeClr val="tx1">
                    <a:lumMod val="95000"/>
                  </a:schemeClr>
                </a:solidFill>
              </a:rPr>
              <a:t>http://</a:t>
            </a:r>
            <a:r>
              <a:rPr lang="pl-PL" sz="1800" dirty="0" smtClean="0">
                <a:solidFill>
                  <a:schemeClr val="tx1">
                    <a:lumMod val="95000"/>
                  </a:schemeClr>
                </a:solidFill>
              </a:rPr>
              <a:t>platine.pl/marki/patek-philippe/historia-marki.html</a:t>
            </a:r>
          </a:p>
          <a:p>
            <a:r>
              <a:rPr lang="pl-PL" sz="1800" i="1" dirty="0"/>
              <a:t>www.jbednarski.pl/historia+jednego+zegarka+++,</a:t>
            </a:r>
            <a:r>
              <a:rPr lang="pl-PL" sz="1800" i="1" dirty="0" smtClean="0"/>
              <a:t>s2.html?i1</a:t>
            </a:r>
          </a:p>
          <a:p>
            <a:r>
              <a:rPr lang="pl-PL" sz="1800" dirty="0">
                <a:solidFill>
                  <a:schemeClr val="tx1">
                    <a:lumMod val="95000"/>
                  </a:schemeClr>
                </a:solidFill>
              </a:rPr>
              <a:t>http://</a:t>
            </a:r>
            <a:r>
              <a:rPr lang="pl-PL" sz="1800" dirty="0" smtClean="0">
                <a:solidFill>
                  <a:schemeClr val="tx1">
                    <a:lumMod val="95000"/>
                  </a:schemeClr>
                </a:solidFill>
              </a:rPr>
              <a:t>histmag.org/Gwiazdka-Cieszynska-Antoni-Patek-8911</a:t>
            </a:r>
          </a:p>
          <a:p>
            <a:r>
              <a:rPr lang="pl-PL" sz="1800" dirty="0">
                <a:solidFill>
                  <a:schemeClr val="tx1">
                    <a:lumMod val="95000"/>
                  </a:schemeClr>
                </a:solidFill>
              </a:rPr>
              <a:t>http://chronos24.pl/road-trip-z-wizyta-w-patek-philippe-czesc-1/</a:t>
            </a:r>
            <a:endParaRPr lang="pl-PL" sz="1800" dirty="0" smtClean="0">
              <a:solidFill>
                <a:schemeClr val="tx1">
                  <a:lumMod val="95000"/>
                </a:schemeClr>
              </a:solidFill>
            </a:endParaRPr>
          </a:p>
          <a:p>
            <a:r>
              <a:rPr lang="pl-PL" sz="1800" b="1" u="sng" dirty="0">
                <a:solidFill>
                  <a:schemeClr val="tx1">
                    <a:lumMod val="95000"/>
                  </a:schemeClr>
                </a:solidFill>
              </a:rPr>
              <a:t>Marek Borucki "Wielcy zapomniani Polacy, którzy zmienili świat", Wydawnictwo MUZA S.A., Warszawa </a:t>
            </a:r>
            <a:r>
              <a:rPr lang="pl-PL" sz="1800" b="1" u="sng" dirty="0" smtClean="0">
                <a:solidFill>
                  <a:schemeClr val="tx1">
                    <a:lumMod val="95000"/>
                  </a:schemeClr>
                </a:solidFill>
              </a:rPr>
              <a:t>2015</a:t>
            </a:r>
            <a:endParaRPr lang="pl-PL" sz="1800" dirty="0"/>
          </a:p>
        </p:txBody>
      </p:sp>
    </p:spTree>
    <p:extLst>
      <p:ext uri="{BB962C8B-B14F-4D97-AF65-F5344CB8AC3E}">
        <p14:creationId xmlns:p14="http://schemas.microsoft.com/office/powerpoint/2010/main" val="768802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1052736"/>
            <a:ext cx="6984776" cy="1477328"/>
          </a:xfrm>
          <a:prstGeom prst="rect">
            <a:avLst/>
          </a:prstGeom>
        </p:spPr>
        <p:txBody>
          <a:bodyPr wrap="square">
            <a:spAutoFit/>
          </a:bodyPr>
          <a:lstStyle/>
          <a:p>
            <a:r>
              <a:rPr lang="pl-PL" dirty="0">
                <a:hlinkClick r:id="rId2"/>
              </a:rPr>
              <a:t>http://zalajkowane.pl/patek-philippe-grandmaster-chime-5175</a:t>
            </a:r>
            <a:r>
              <a:rPr lang="pl-PL" dirty="0" smtClean="0">
                <a:hlinkClick r:id="rId2"/>
              </a:rPr>
              <a:t>/</a:t>
            </a:r>
            <a:r>
              <a:rPr lang="pl-PL" dirty="0" smtClean="0"/>
              <a:t>  </a:t>
            </a:r>
            <a:r>
              <a:rPr lang="pl-PL" dirty="0" smtClean="0">
                <a:solidFill>
                  <a:srgbClr val="FF0000"/>
                </a:solidFill>
              </a:rPr>
              <a:t>film</a:t>
            </a:r>
            <a:r>
              <a:rPr lang="pl-PL" dirty="0" smtClean="0"/>
              <a:t> jak powstaje </a:t>
            </a:r>
            <a:r>
              <a:rPr lang="pl-PL" b="1" dirty="0"/>
              <a:t>ręcznie robiony zegarek od Patek Philippe (jeden z najbardziej skomplikowanych zegarków na świecie)</a:t>
            </a:r>
          </a:p>
          <a:p>
            <a:endParaRPr lang="pl-PL" dirty="0"/>
          </a:p>
        </p:txBody>
      </p:sp>
    </p:spTree>
    <p:extLst>
      <p:ext uri="{BB962C8B-B14F-4D97-AF65-F5344CB8AC3E}">
        <p14:creationId xmlns:p14="http://schemas.microsoft.com/office/powerpoint/2010/main" val="156414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smtClean="0"/>
          </a:p>
          <a:p>
            <a:pPr marL="64008" indent="0">
              <a:buNone/>
            </a:pPr>
            <a:r>
              <a:rPr lang="pl-PL" dirty="0" smtClean="0"/>
              <a:t>                                      </a:t>
            </a:r>
          </a:p>
          <a:p>
            <a:pPr marL="64008" indent="0">
              <a:buNone/>
            </a:pPr>
            <a:endParaRPr lang="pl-PL" dirty="0"/>
          </a:p>
          <a:p>
            <a:pPr marL="64008" indent="0">
              <a:buNone/>
            </a:pPr>
            <a:endParaRPr lang="pl-PL" dirty="0" smtClean="0"/>
          </a:p>
          <a:p>
            <a:pPr marL="64008" indent="0">
              <a:buNone/>
            </a:pPr>
            <a:endParaRPr lang="pl-PL" dirty="0"/>
          </a:p>
          <a:p>
            <a:pPr marL="64008" indent="0" algn="r">
              <a:buNone/>
            </a:pPr>
            <a:r>
              <a:rPr lang="pl-PL" dirty="0" smtClean="0"/>
              <a:t>Wspólne opracowanie </a:t>
            </a:r>
          </a:p>
          <a:p>
            <a:pPr marL="64008" indent="0" algn="r">
              <a:buNone/>
            </a:pPr>
            <a:r>
              <a:rPr lang="pl-PL" dirty="0" smtClean="0"/>
              <a:t>szkolnego zespołu </a:t>
            </a:r>
            <a:r>
              <a:rPr lang="pl-PL" dirty="0" err="1" smtClean="0"/>
              <a:t>eTwinning</a:t>
            </a:r>
            <a:endParaRPr lang="pl-PL" dirty="0"/>
          </a:p>
          <a:p>
            <a:endParaRPr lang="pl-PL" dirty="0" smtClean="0"/>
          </a:p>
          <a:p>
            <a:endParaRPr lang="pl-PL" dirty="0"/>
          </a:p>
          <a:p>
            <a:endParaRPr lang="pl-PL" dirty="0" smtClean="0"/>
          </a:p>
          <a:p>
            <a:endParaRPr lang="pl-PL" dirty="0"/>
          </a:p>
        </p:txBody>
      </p:sp>
    </p:spTree>
    <p:extLst>
      <p:ext uri="{BB962C8B-B14F-4D97-AF65-F5344CB8AC3E}">
        <p14:creationId xmlns:p14="http://schemas.microsoft.com/office/powerpoint/2010/main" val="187190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764704"/>
            <a:ext cx="7056784" cy="4154984"/>
          </a:xfrm>
          <a:prstGeom prst="rect">
            <a:avLst/>
          </a:prstGeom>
        </p:spPr>
        <p:txBody>
          <a:bodyPr wrap="square">
            <a:spAutoFit/>
          </a:bodyPr>
          <a:lstStyle/>
          <a:p>
            <a:pPr algn="ctr"/>
            <a:r>
              <a:rPr lang="pl-PL" sz="6600" u="sng" dirty="0" smtClean="0">
                <a:effectLst>
                  <a:outerShdw blurRad="38100" dist="38100" dir="2700000" algn="tl">
                    <a:srgbClr val="000000">
                      <a:alpha val="43137"/>
                    </a:srgbClr>
                  </a:outerShdw>
                </a:effectLst>
              </a:rPr>
              <a:t>Rodzice:</a:t>
            </a:r>
          </a:p>
          <a:p>
            <a:pPr algn="ctr"/>
            <a:endParaRPr lang="pl-PL" sz="6600" dirty="0" smtClean="0">
              <a:solidFill>
                <a:srgbClr val="FFC000"/>
              </a:solidFill>
            </a:endParaRPr>
          </a:p>
          <a:p>
            <a:pPr algn="ctr"/>
            <a:r>
              <a:rPr lang="pl-PL" sz="6600" dirty="0" smtClean="0">
                <a:solidFill>
                  <a:srgbClr val="FFC000"/>
                </a:solidFill>
              </a:rPr>
              <a:t>Joachim Patek</a:t>
            </a:r>
            <a:endParaRPr lang="pl-PL" sz="6600" dirty="0">
              <a:solidFill>
                <a:srgbClr val="FFC000"/>
              </a:solidFill>
            </a:endParaRPr>
          </a:p>
          <a:p>
            <a:pPr algn="ctr"/>
            <a:r>
              <a:rPr lang="pl-PL" sz="6600" dirty="0" smtClean="0">
                <a:solidFill>
                  <a:srgbClr val="FFC000"/>
                </a:solidFill>
              </a:rPr>
              <a:t> Anna Piasecka</a:t>
            </a:r>
            <a:endParaRPr lang="pl-PL" sz="6600" dirty="0">
              <a:solidFill>
                <a:srgbClr val="FFC000"/>
              </a:solidFill>
            </a:endParaRPr>
          </a:p>
        </p:txBody>
      </p:sp>
    </p:spTree>
    <p:extLst>
      <p:ext uri="{BB962C8B-B14F-4D97-AF65-F5344CB8AC3E}">
        <p14:creationId xmlns:p14="http://schemas.microsoft.com/office/powerpoint/2010/main" val="363017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260648"/>
            <a:ext cx="8784976" cy="6186309"/>
          </a:xfrm>
          <a:prstGeom prst="rect">
            <a:avLst/>
          </a:prstGeom>
        </p:spPr>
        <p:txBody>
          <a:bodyPr wrap="square">
            <a:spAutoFit/>
          </a:bodyPr>
          <a:lstStyle/>
          <a:p>
            <a:pPr algn="just"/>
            <a:r>
              <a:rPr lang="pl-PL" sz="3600" dirty="0" smtClean="0">
                <a:solidFill>
                  <a:srgbClr val="FF0000"/>
                </a:solidFill>
              </a:rPr>
              <a:t>Król zegarków </a:t>
            </a:r>
            <a:r>
              <a:rPr lang="pl-PL" sz="3600" dirty="0" smtClean="0"/>
              <a:t>Antoni Patek pochodził z polskiej rodziny szlacheckiej. </a:t>
            </a:r>
          </a:p>
          <a:p>
            <a:pPr algn="just"/>
            <a:endParaRPr lang="pl-PL" sz="3600" dirty="0" smtClean="0"/>
          </a:p>
          <a:p>
            <a:pPr algn="just"/>
            <a:r>
              <a:rPr lang="pl-PL" sz="3600" dirty="0" smtClean="0"/>
              <a:t>Wcześnie osierocony przez ojca wstąpił do Pułku Strzelców Konnych</a:t>
            </a:r>
            <a:br>
              <a:rPr lang="pl-PL" sz="3600" dirty="0" smtClean="0"/>
            </a:br>
            <a:r>
              <a:rPr lang="pl-PL" sz="3600" dirty="0" smtClean="0"/>
              <a:t>i jako młody podporucznik wziął udział </a:t>
            </a:r>
            <a:br>
              <a:rPr lang="pl-PL" sz="3600" dirty="0" smtClean="0"/>
            </a:br>
            <a:r>
              <a:rPr lang="pl-PL" sz="3600" dirty="0" smtClean="0"/>
              <a:t>w </a:t>
            </a:r>
            <a:r>
              <a:rPr lang="pl-PL" sz="3600" i="1" dirty="0" smtClean="0">
                <a:solidFill>
                  <a:srgbClr val="00B0F0"/>
                </a:solidFill>
              </a:rPr>
              <a:t>powstaniu listopadowym. </a:t>
            </a:r>
          </a:p>
          <a:p>
            <a:pPr algn="just"/>
            <a:endParaRPr lang="pl-PL" sz="3600" i="1" dirty="0">
              <a:solidFill>
                <a:srgbClr val="00B0F0"/>
              </a:solidFill>
            </a:endParaRPr>
          </a:p>
          <a:p>
            <a:pPr algn="just"/>
            <a:r>
              <a:rPr lang="pl-PL" sz="3200" i="1" dirty="0" smtClean="0">
                <a:solidFill>
                  <a:srgbClr val="FFFF00"/>
                </a:solidFill>
                <a:effectLst/>
              </a:rPr>
              <a:t>Został też odznaczony Krzyżem Złotym Orderu Virtuti Militari. Był dwukrotnie lekko ranny.</a:t>
            </a:r>
            <a:endParaRPr lang="pl-PL" sz="3200" i="1" dirty="0">
              <a:solidFill>
                <a:srgbClr val="FFFF00"/>
              </a:solidFill>
            </a:endParaRPr>
          </a:p>
        </p:txBody>
      </p:sp>
    </p:spTree>
    <p:extLst>
      <p:ext uri="{BB962C8B-B14F-4D97-AF65-F5344CB8AC3E}">
        <p14:creationId xmlns:p14="http://schemas.microsoft.com/office/powerpoint/2010/main" val="40504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548680"/>
            <a:ext cx="8496944" cy="5632311"/>
          </a:xfrm>
          <a:prstGeom prst="rect">
            <a:avLst/>
          </a:prstGeom>
        </p:spPr>
        <p:txBody>
          <a:bodyPr wrap="square">
            <a:spAutoFit/>
          </a:bodyPr>
          <a:lstStyle/>
          <a:p>
            <a:pPr algn="ctr"/>
            <a:r>
              <a:rPr lang="pl-PL" sz="3600" dirty="0" smtClean="0"/>
              <a:t>Po upadku powstania w 1831 r. </a:t>
            </a:r>
            <a:r>
              <a:rPr lang="pl-PL" sz="3600" dirty="0" smtClean="0">
                <a:solidFill>
                  <a:srgbClr val="FFFF00"/>
                </a:solidFill>
              </a:rPr>
              <a:t>wyjechał najpierw do Francji</a:t>
            </a:r>
            <a:r>
              <a:rPr lang="pl-PL" sz="3600" dirty="0" smtClean="0"/>
              <a:t>.</a:t>
            </a:r>
          </a:p>
          <a:p>
            <a:pPr algn="ctr"/>
            <a:endParaRPr lang="pl-PL" sz="3600" dirty="0"/>
          </a:p>
          <a:p>
            <a:pPr algn="ctr"/>
            <a:r>
              <a:rPr lang="pl-PL" sz="3600" dirty="0" smtClean="0">
                <a:effectLst/>
              </a:rPr>
              <a:t>Pracował tam jako zecer. Mając uzdolnienia techniczne i artystyczne, mógł pracować w różnych zawodach. Francję musiał opuścić, podobnie jak wielu innych Polaków, podejrzewanych o działalność rewolucyjną. </a:t>
            </a:r>
            <a:endParaRPr lang="pl-PL" sz="3600" dirty="0"/>
          </a:p>
        </p:txBody>
      </p:sp>
    </p:spTree>
    <p:extLst>
      <p:ext uri="{BB962C8B-B14F-4D97-AF65-F5344CB8AC3E}">
        <p14:creationId xmlns:p14="http://schemas.microsoft.com/office/powerpoint/2010/main" val="96821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476672"/>
            <a:ext cx="8136904" cy="5355312"/>
          </a:xfrm>
          <a:prstGeom prst="rect">
            <a:avLst/>
          </a:prstGeom>
        </p:spPr>
        <p:txBody>
          <a:bodyPr wrap="square">
            <a:spAutoFit/>
          </a:bodyPr>
          <a:lstStyle/>
          <a:p>
            <a:pPr algn="ctr"/>
            <a:endParaRPr lang="pl-PL" sz="3200" dirty="0" smtClean="0"/>
          </a:p>
          <a:p>
            <a:pPr algn="ctr"/>
            <a:r>
              <a:rPr lang="pl-PL" sz="3200" dirty="0" smtClean="0">
                <a:solidFill>
                  <a:srgbClr val="FFFF00"/>
                </a:solidFill>
              </a:rPr>
              <a:t>Patek przeniósł się więc do Genewy, </a:t>
            </a:r>
          </a:p>
          <a:p>
            <a:pPr algn="ctr"/>
            <a:r>
              <a:rPr lang="pl-PL" sz="3200" dirty="0" smtClean="0">
                <a:effectLst/>
              </a:rPr>
              <a:t>rozpoczynając wielką karierę zegarmistrzowską. Początkowo rozwijał swoje uzdolnienia artystyczne i uczył się malarstwa, a ponadto handlował winami. Z ogromnym zainteresowaniem odwiedzał liczne w Genewie warsztaty zegarmistrzów i grawerów</a:t>
            </a:r>
            <a:r>
              <a:rPr lang="pl-PL" dirty="0" smtClean="0">
                <a:effectLst/>
              </a:rPr>
              <a:t>.</a:t>
            </a:r>
            <a:br>
              <a:rPr lang="pl-PL" dirty="0" smtClean="0">
                <a:effectLst/>
              </a:rPr>
            </a:br>
            <a:r>
              <a:rPr lang="pl-PL" dirty="0" smtClean="0">
                <a:effectLst/>
              </a:rPr>
              <a:t/>
            </a:r>
            <a:br>
              <a:rPr lang="pl-PL" dirty="0" smtClean="0">
                <a:effectLst/>
              </a:rPr>
            </a:br>
            <a:endParaRPr lang="pl-PL" dirty="0" smtClean="0">
              <a:effectLst/>
            </a:endParaRPr>
          </a:p>
          <a:p>
            <a:pPr algn="ctr"/>
            <a:endParaRPr lang="pl-PL" dirty="0"/>
          </a:p>
        </p:txBody>
      </p:sp>
    </p:spTree>
    <p:extLst>
      <p:ext uri="{BB962C8B-B14F-4D97-AF65-F5344CB8AC3E}">
        <p14:creationId xmlns:p14="http://schemas.microsoft.com/office/powerpoint/2010/main" val="116146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548681"/>
            <a:ext cx="8136904" cy="5693866"/>
          </a:xfrm>
          <a:prstGeom prst="rect">
            <a:avLst/>
          </a:prstGeom>
        </p:spPr>
        <p:txBody>
          <a:bodyPr wrap="square">
            <a:spAutoFit/>
          </a:bodyPr>
          <a:lstStyle/>
          <a:p>
            <a:pPr algn="ctr"/>
            <a:r>
              <a:rPr lang="pl-PL" sz="2800" dirty="0" smtClean="0">
                <a:effectLst/>
              </a:rPr>
              <a:t>Zaczynał bardzo skromnie. Na początku nie wyrabiał zegarków, natomiast osobno kupował najlepsze mechanizmy u mistrzów genewskich i koperty. </a:t>
            </a:r>
          </a:p>
          <a:p>
            <a:pPr algn="ctr"/>
            <a:endParaRPr lang="pl-PL" sz="2800" dirty="0" smtClean="0">
              <a:effectLst/>
            </a:endParaRPr>
          </a:p>
          <a:p>
            <a:pPr algn="ctr"/>
            <a:r>
              <a:rPr lang="pl-PL" sz="2800" dirty="0" smtClean="0">
                <a:effectLst/>
              </a:rPr>
              <a:t> Artystom  rzemieślnikom  zlecał  ich grawerowanie,  emaliowanie i złocenie, </a:t>
            </a:r>
            <a:br>
              <a:rPr lang="pl-PL" sz="2800" dirty="0" smtClean="0">
                <a:effectLst/>
              </a:rPr>
            </a:br>
            <a:r>
              <a:rPr lang="pl-PL" sz="2800" dirty="0" smtClean="0">
                <a:effectLst/>
              </a:rPr>
              <a:t>w ten sposób zarabiając spore pieniądze.</a:t>
            </a:r>
          </a:p>
          <a:p>
            <a:pPr algn="ctr"/>
            <a:endParaRPr lang="pl-PL" sz="2800" dirty="0"/>
          </a:p>
          <a:p>
            <a:pPr algn="ctr"/>
            <a:r>
              <a:rPr lang="pl-PL" sz="2800" b="1" dirty="0" smtClean="0">
                <a:solidFill>
                  <a:srgbClr val="FFC000"/>
                </a:solidFill>
              </a:rPr>
              <a:t>W 1839 r. razem z innym emigrantem z Polski Franciszkiem </a:t>
            </a:r>
            <a:r>
              <a:rPr lang="pl-PL" sz="2800" b="1" dirty="0" err="1" smtClean="0">
                <a:solidFill>
                  <a:srgbClr val="FFC000"/>
                </a:solidFill>
              </a:rPr>
              <a:t>Czapkiem</a:t>
            </a:r>
            <a:r>
              <a:rPr lang="pl-PL" sz="2800" b="1" dirty="0" smtClean="0">
                <a:solidFill>
                  <a:srgbClr val="FFC000"/>
                </a:solidFill>
              </a:rPr>
              <a:t> (Polakiem czeskiego pochodzenia) </a:t>
            </a:r>
            <a:r>
              <a:rPr lang="pl-PL" sz="2800" b="1" dirty="0" smtClean="0">
                <a:solidFill>
                  <a:srgbClr val="FF0000"/>
                </a:solidFill>
              </a:rPr>
              <a:t>Patek otworzył własną firmę </a:t>
            </a:r>
            <a:r>
              <a:rPr lang="pl-PL" sz="2800" b="1" dirty="0" smtClean="0">
                <a:solidFill>
                  <a:srgbClr val="FFC000"/>
                </a:solidFill>
              </a:rPr>
              <a:t>„Patek, Czapek &amp; </a:t>
            </a:r>
            <a:r>
              <a:rPr lang="pl-PL" sz="2800" b="1" dirty="0" err="1" smtClean="0">
                <a:solidFill>
                  <a:srgbClr val="FFC000"/>
                </a:solidFill>
              </a:rPr>
              <a:t>Cie</a:t>
            </a:r>
            <a:r>
              <a:rPr lang="pl-PL" sz="2800" b="1" dirty="0" smtClean="0">
                <a:solidFill>
                  <a:srgbClr val="FFC000"/>
                </a:solidFill>
              </a:rPr>
              <a:t>”.</a:t>
            </a:r>
            <a:endParaRPr lang="pl-PL" sz="2800" b="1" dirty="0">
              <a:solidFill>
                <a:srgbClr val="FFC000"/>
              </a:solidFill>
              <a:effectLst/>
            </a:endParaRPr>
          </a:p>
        </p:txBody>
      </p:sp>
    </p:spTree>
    <p:extLst>
      <p:ext uri="{BB962C8B-B14F-4D97-AF65-F5344CB8AC3E}">
        <p14:creationId xmlns:p14="http://schemas.microsoft.com/office/powerpoint/2010/main" val="4123373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597</TotalTime>
  <Words>1275</Words>
  <Application>Microsoft Office PowerPoint</Application>
  <PresentationFormat>Pokaz na ekranie (4:3)</PresentationFormat>
  <Paragraphs>165</Paragraphs>
  <Slides>49</Slides>
  <Notes>1</Notes>
  <HiddenSlides>0</HiddenSlides>
  <MMClips>0</MMClips>
  <ScaleCrop>false</ScaleCrop>
  <HeadingPairs>
    <vt:vector size="4" baseType="variant">
      <vt:variant>
        <vt:lpstr>Motyw</vt:lpstr>
      </vt:variant>
      <vt:variant>
        <vt:i4>1</vt:i4>
      </vt:variant>
      <vt:variant>
        <vt:lpstr>Tytuły slajdów</vt:lpstr>
      </vt:variant>
      <vt:variant>
        <vt:i4>49</vt:i4>
      </vt:variant>
    </vt:vector>
  </HeadingPairs>
  <TitlesOfParts>
    <vt:vector size="50" baseType="lpstr">
      <vt:lpstr>Energetyczny</vt:lpstr>
      <vt:lpstr>WYNALAZKI POLAKÓW, które zmieniły ŚWIAT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JAK POWSTAJE TEN ZEGAREK Patek składa się z 252 części, składanych ręcznie jedynie przy pomoczy przyrządów optycznych. Całość produkcji odbywa się w fabryce.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Bibliografia:</vt:lpstr>
      <vt:lpstr>Prezentacja programu PowerPoint</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WYNALAZKI POLAKÓW, które zmieniły ŚWIAT</dc:title>
  <dc:creator>Monika</dc:creator>
  <cp:lastModifiedBy>Edyta</cp:lastModifiedBy>
  <cp:revision>75</cp:revision>
  <dcterms:created xsi:type="dcterms:W3CDTF">2016-02-24T20:29:01Z</dcterms:created>
  <dcterms:modified xsi:type="dcterms:W3CDTF">2016-10-03T11:09:37Z</dcterms:modified>
</cp:coreProperties>
</file>